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4" r:id="rId1"/>
  </p:sldMasterIdLst>
  <p:notesMasterIdLst>
    <p:notesMasterId r:id="rId21"/>
  </p:notesMasterIdLst>
  <p:sldIdLst>
    <p:sldId id="256" r:id="rId2"/>
    <p:sldId id="305" r:id="rId3"/>
    <p:sldId id="307" r:id="rId4"/>
    <p:sldId id="308" r:id="rId5"/>
    <p:sldId id="293" r:id="rId6"/>
    <p:sldId id="283" r:id="rId7"/>
    <p:sldId id="287" r:id="rId8"/>
    <p:sldId id="270" r:id="rId9"/>
    <p:sldId id="285" r:id="rId10"/>
    <p:sldId id="257" r:id="rId11"/>
    <p:sldId id="258" r:id="rId12"/>
    <p:sldId id="315" r:id="rId13"/>
    <p:sldId id="311" r:id="rId14"/>
    <p:sldId id="313" r:id="rId15"/>
    <p:sldId id="312" r:id="rId16"/>
    <p:sldId id="314" r:id="rId17"/>
    <p:sldId id="318" r:id="rId18"/>
    <p:sldId id="316" r:id="rId19"/>
    <p:sldId id="26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0290B-15D4-4011-A513-55C759163AB2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48F35-832A-4287-8419-71B63898633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514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3583EA82-7420-4F3B-9C39-4EC0FF10B3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05A7BD-AE9B-4D45-91D6-A0FEFC106AC8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2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8C0FFA91-030F-44A4-B6A6-3B3453D5F0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090B76FA-E4E6-455E-8724-D4AA7D4CB8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fr-FR" sz="2400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/>
          <p:nvPr/>
        </p:nvSpPr>
        <p:spPr>
          <a:xfrm>
            <a:off x="3850446" y="9428579"/>
            <a:ext cx="2944084" cy="4946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b" anchorCtr="0" compatLnSpc="1"/>
          <a:lstStyle/>
          <a:p>
            <a:pPr marL="0" marR="0" lvl="0" indent="0" algn="r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7671" algn="l"/>
                <a:tab pos="896934" algn="l"/>
                <a:tab pos="1346197" algn="l"/>
                <a:tab pos="1795460" algn="l"/>
                <a:tab pos="2244723" algn="l"/>
                <a:tab pos="2693986" algn="l"/>
                <a:tab pos="3143250" algn="l"/>
                <a:tab pos="3592513" algn="l"/>
                <a:tab pos="4041776" algn="l"/>
                <a:tab pos="4491039" algn="l"/>
                <a:tab pos="4940302" algn="l"/>
                <a:tab pos="5389565" algn="l"/>
                <a:tab pos="5838828" algn="l"/>
                <a:tab pos="6288091" algn="l"/>
                <a:tab pos="6737354" algn="l"/>
                <a:tab pos="7186617" algn="l"/>
                <a:tab pos="7635870" algn="l"/>
                <a:tab pos="8085133" algn="l"/>
                <a:tab pos="8534396" algn="l"/>
                <a:tab pos="89836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C9C0493-2AE4-4CD2-B93D-D64D25B0FAB3}" type="slidenum">
              <a:rPr/>
              <a:pPr marL="0" marR="0" lvl="0" indent="0" algn="r" defTabSz="44926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7671" algn="l"/>
                  <a:tab pos="896934" algn="l"/>
                  <a:tab pos="1346197" algn="l"/>
                  <a:tab pos="1795460" algn="l"/>
                  <a:tab pos="2244723" algn="l"/>
                  <a:tab pos="2693986" algn="l"/>
                  <a:tab pos="3143250" algn="l"/>
                  <a:tab pos="3592513" algn="l"/>
                  <a:tab pos="4041776" algn="l"/>
                  <a:tab pos="4491039" algn="l"/>
                  <a:tab pos="4940302" algn="l"/>
                  <a:tab pos="5389565" algn="l"/>
                  <a:tab pos="5838828" algn="l"/>
                  <a:tab pos="6288091" algn="l"/>
                  <a:tab pos="6737354" algn="l"/>
                  <a:tab pos="7186617" algn="l"/>
                  <a:tab pos="7635870" algn="l"/>
                  <a:tab pos="8085133" algn="l"/>
                  <a:tab pos="8534396" algn="l"/>
                  <a:tab pos="8983659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Arial Unicode MS" pitchFamily="34"/>
              <a:cs typeface="Arial Unicode MS" pitchFamily="34"/>
            </a:endParaRPr>
          </a:p>
        </p:txBody>
      </p:sp>
      <p:sp>
        <p:nvSpPr>
          <p:cNvPr id="3" name="Text Box 1"/>
          <p:cNvSpPr txBox="1"/>
          <p:nvPr/>
        </p:nvSpPr>
        <p:spPr>
          <a:xfrm>
            <a:off x="3818973" y="10178250"/>
            <a:ext cx="2917338" cy="5325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b" anchorCtr="0" compatLnSpc="1"/>
          <a:lstStyle/>
          <a:p>
            <a:pPr marL="0" marR="0" lvl="0" indent="0" algn="r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7671" algn="l"/>
                <a:tab pos="896934" algn="l"/>
                <a:tab pos="1346197" algn="l"/>
                <a:tab pos="1795460" algn="l"/>
                <a:tab pos="2244723" algn="l"/>
                <a:tab pos="2693986" algn="l"/>
                <a:tab pos="3143250" algn="l"/>
                <a:tab pos="3592513" algn="l"/>
                <a:tab pos="4041776" algn="l"/>
                <a:tab pos="4491039" algn="l"/>
                <a:tab pos="4940302" algn="l"/>
                <a:tab pos="5389565" algn="l"/>
                <a:tab pos="5838828" algn="l"/>
                <a:tab pos="6288091" algn="l"/>
                <a:tab pos="6737354" algn="l"/>
                <a:tab pos="7186617" algn="l"/>
                <a:tab pos="7635870" algn="l"/>
                <a:tab pos="8085133" algn="l"/>
                <a:tab pos="8534396" algn="l"/>
                <a:tab pos="89836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E1AE547-DE17-4BEE-9F52-AAC876BA2110}" type="slidenum">
              <a:rPr/>
              <a:pPr marL="0" marR="0" lvl="0" indent="0" algn="r" defTabSz="44926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7671" algn="l"/>
                  <a:tab pos="896934" algn="l"/>
                  <a:tab pos="1346197" algn="l"/>
                  <a:tab pos="1795460" algn="l"/>
                  <a:tab pos="2244723" algn="l"/>
                  <a:tab pos="2693986" algn="l"/>
                  <a:tab pos="3143250" algn="l"/>
                  <a:tab pos="3592513" algn="l"/>
                  <a:tab pos="4041776" algn="l"/>
                  <a:tab pos="4491039" algn="l"/>
                  <a:tab pos="4940302" algn="l"/>
                  <a:tab pos="5389565" algn="l"/>
                  <a:tab pos="5838828" algn="l"/>
                  <a:tab pos="6288091" algn="l"/>
                  <a:tab pos="6737354" algn="l"/>
                  <a:tab pos="7186617" algn="l"/>
                  <a:tab pos="7635870" algn="l"/>
                  <a:tab pos="8085133" algn="l"/>
                  <a:tab pos="8534396" algn="l"/>
                  <a:tab pos="8983659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SimSun" pitchFamily="2"/>
            </a:endParaRPr>
          </a:p>
        </p:txBody>
      </p:sp>
      <p:sp>
        <p:nvSpPr>
          <p:cNvPr id="4" name="Text Box 2"/>
          <p:cNvSpPr txBox="1"/>
          <p:nvPr/>
        </p:nvSpPr>
        <p:spPr>
          <a:xfrm>
            <a:off x="3818973" y="10179978"/>
            <a:ext cx="2918911" cy="53424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b" anchorCtr="0" compatLnSpc="1"/>
          <a:lstStyle/>
          <a:p>
            <a:pPr marL="0" marR="0" lvl="0" indent="0" algn="r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7671" algn="l"/>
                <a:tab pos="896934" algn="l"/>
                <a:tab pos="1346197" algn="l"/>
                <a:tab pos="1795460" algn="l"/>
                <a:tab pos="2244723" algn="l"/>
                <a:tab pos="2693986" algn="l"/>
                <a:tab pos="3143250" algn="l"/>
                <a:tab pos="3592513" algn="l"/>
                <a:tab pos="4041776" algn="l"/>
                <a:tab pos="4491039" algn="l"/>
                <a:tab pos="4940302" algn="l"/>
                <a:tab pos="5389565" algn="l"/>
                <a:tab pos="5838828" algn="l"/>
                <a:tab pos="6288091" algn="l"/>
                <a:tab pos="6737354" algn="l"/>
                <a:tab pos="7186617" algn="l"/>
                <a:tab pos="7635870" algn="l"/>
                <a:tab pos="8085133" algn="l"/>
                <a:tab pos="8534396" algn="l"/>
                <a:tab pos="89836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DED7082-6335-4BCE-8329-5A932B1C4A70}" type="slidenum">
              <a:rPr/>
              <a:pPr marL="0" marR="0" lvl="0" indent="0" algn="r" defTabSz="44926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7671" algn="l"/>
                  <a:tab pos="896934" algn="l"/>
                  <a:tab pos="1346197" algn="l"/>
                  <a:tab pos="1795460" algn="l"/>
                  <a:tab pos="2244723" algn="l"/>
                  <a:tab pos="2693986" algn="l"/>
                  <a:tab pos="3143250" algn="l"/>
                  <a:tab pos="3592513" algn="l"/>
                  <a:tab pos="4041776" algn="l"/>
                  <a:tab pos="4491039" algn="l"/>
                  <a:tab pos="4940302" algn="l"/>
                  <a:tab pos="5389565" algn="l"/>
                  <a:tab pos="5838828" algn="l"/>
                  <a:tab pos="6288091" algn="l"/>
                  <a:tab pos="6737354" algn="l"/>
                  <a:tab pos="7186617" algn="l"/>
                  <a:tab pos="7635870" algn="l"/>
                  <a:tab pos="8085133" algn="l"/>
                  <a:tab pos="8534396" algn="l"/>
                  <a:tab pos="8983659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SimSun" pitchFamily="2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3818973" y="10179978"/>
            <a:ext cx="2920483" cy="53596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b" anchorCtr="0" compatLnSpc="1"/>
          <a:lstStyle/>
          <a:p>
            <a:pPr marL="0" marR="0" lvl="0" indent="0" algn="r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7671" algn="l"/>
                <a:tab pos="896934" algn="l"/>
                <a:tab pos="1346197" algn="l"/>
                <a:tab pos="1795460" algn="l"/>
                <a:tab pos="2244723" algn="l"/>
                <a:tab pos="2693986" algn="l"/>
                <a:tab pos="3143250" algn="l"/>
                <a:tab pos="3592513" algn="l"/>
                <a:tab pos="4041776" algn="l"/>
                <a:tab pos="4491039" algn="l"/>
                <a:tab pos="4940302" algn="l"/>
                <a:tab pos="5389565" algn="l"/>
                <a:tab pos="5838828" algn="l"/>
                <a:tab pos="6288091" algn="l"/>
                <a:tab pos="6737354" algn="l"/>
                <a:tab pos="7186617" algn="l"/>
                <a:tab pos="7635870" algn="l"/>
                <a:tab pos="8085133" algn="l"/>
                <a:tab pos="8534396" algn="l"/>
                <a:tab pos="89836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23E5AFB-332D-4596-AEB9-0BC44CBEE12D}" type="slidenum">
              <a:rPr/>
              <a:pPr marL="0" marR="0" lvl="0" indent="0" algn="r" defTabSz="44926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7671" algn="l"/>
                  <a:tab pos="896934" algn="l"/>
                  <a:tab pos="1346197" algn="l"/>
                  <a:tab pos="1795460" algn="l"/>
                  <a:tab pos="2244723" algn="l"/>
                  <a:tab pos="2693986" algn="l"/>
                  <a:tab pos="3143250" algn="l"/>
                  <a:tab pos="3592513" algn="l"/>
                  <a:tab pos="4041776" algn="l"/>
                  <a:tab pos="4491039" algn="l"/>
                  <a:tab pos="4940302" algn="l"/>
                  <a:tab pos="5389565" algn="l"/>
                  <a:tab pos="5838828" algn="l"/>
                  <a:tab pos="6288091" algn="l"/>
                  <a:tab pos="6737354" algn="l"/>
                  <a:tab pos="7186617" algn="l"/>
                  <a:tab pos="7635870" algn="l"/>
                  <a:tab pos="8085133" algn="l"/>
                  <a:tab pos="8534396" algn="l"/>
                  <a:tab pos="8983659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SimSun" pitchFamily="2"/>
            </a:endParaRPr>
          </a:p>
        </p:txBody>
      </p:sp>
      <p:sp>
        <p:nvSpPr>
          <p:cNvPr id="6" name="Rectangle 4"/>
          <p:cNvSpPr>
            <a:spLocks noGrp="1" noRot="1" noChangeAspect="1"/>
          </p:cNvSpPr>
          <p:nvPr>
            <p:ph type="sldImg"/>
          </p:nvPr>
        </p:nvSpPr>
        <p:spPr>
          <a:xfrm>
            <a:off x="-203200" y="803275"/>
            <a:ext cx="7146925" cy="4021138"/>
          </a:xfrm>
          <a:solidFill>
            <a:srgbClr val="FFFFFF"/>
          </a:solidFill>
        </p:spPr>
      </p:sp>
      <p:sp>
        <p:nvSpPr>
          <p:cNvPr id="7" name="Rectangle 5"/>
          <p:cNvSpPr txBox="1">
            <a:spLocks noGrp="1"/>
          </p:cNvSpPr>
          <p:nvPr>
            <p:ph type="body" sz="quarter" idx="1"/>
          </p:nvPr>
        </p:nvSpPr>
        <p:spPr>
          <a:xfrm>
            <a:off x="673473" y="5090848"/>
            <a:ext cx="5394082" cy="4823725"/>
          </a:xfrm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538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E00D34DE-5ADD-4E6D-A31F-1F27CA07FD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4CEDBA-35DD-4127-B449-188C8C667F9B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5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8CD1D323-7D37-48BB-A682-D036234B80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86CD5BC4-FAF1-4685-AA08-C6149F131E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26162E69-237D-42F4-B249-F5B2D10B71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1EF20A-153C-4D2C-91DA-46369DD5BD9C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6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70A06F1B-D8B5-4A9C-AF9A-0ADE61152F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525544A9-C644-4155-B207-83E5B72D90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A921732F-9D59-45B7-B13F-F7CA554629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16738B8-A18B-40D8-A9C3-C2FC96CB1F77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7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951FB38F-C6B9-41F9-AC88-6C48F4499B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E46B57D8-56CA-46A2-903F-3067384035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05126ABA-5228-4F32-98C3-050B74F640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032FE5-0B8B-4DCF-8EC6-ED1D0C5C072E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8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430D0F8C-64D0-44FE-A273-07B9BA2880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D42319AB-7F96-49CC-BC78-DE4A309FD7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96E85BDC-B781-417B-B769-A15349FBAC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C64F550-0018-49C7-AE90-A98169E64BBC}" type="slidenum">
              <a:rPr lang="fr-FR" altLang="fr-FR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9</a:t>
            </a:fld>
            <a:endParaRPr lang="fr-FR" altLang="fr-FR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ECD07CF-9DE8-4D81-812F-F53BCAAC94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ECDA1F29-A7CE-4CF1-8300-364057074F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 txBox="1"/>
          <p:nvPr/>
        </p:nvSpPr>
        <p:spPr>
          <a:xfrm>
            <a:off x="3850446" y="9428579"/>
            <a:ext cx="2944084" cy="49460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b" anchorCtr="0" compatLnSpc="1"/>
          <a:lstStyle/>
          <a:p>
            <a:pPr marL="0" marR="0" lvl="0" indent="0" algn="r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4761594-E9A0-4AD8-A616-65D95C9A2564}" type="slidenum">
              <a:rPr/>
              <a:pPr marL="0" marR="0" lvl="0" indent="0" algn="r" defTabSz="44926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15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rial"/>
              <a:ea typeface="Arial Unicode MS" pitchFamily="34"/>
              <a:cs typeface="Arial Unicode MS" pitchFamily="34"/>
            </a:endParaRPr>
          </a:p>
        </p:txBody>
      </p:sp>
      <p:sp>
        <p:nvSpPr>
          <p:cNvPr id="3" name="Text Box 1"/>
          <p:cNvSpPr txBox="1"/>
          <p:nvPr/>
        </p:nvSpPr>
        <p:spPr>
          <a:xfrm>
            <a:off x="1132941" y="744495"/>
            <a:ext cx="4531784" cy="3722485"/>
          </a:xfrm>
          <a:prstGeom prst="rect">
            <a:avLst/>
          </a:prstGeom>
          <a:solidFill>
            <a:srgbClr val="FFFFFF"/>
          </a:solidFill>
          <a:ln w="9363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44926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rial"/>
              <a:ea typeface="SimSun" pitchFamily="2"/>
            </a:endParaRPr>
          </a:p>
        </p:txBody>
      </p:sp>
      <p:sp>
        <p:nvSpPr>
          <p:cNvPr id="4" name="Rectangle 2"/>
          <p:cNvSpPr txBox="1">
            <a:spLocks noGrp="1"/>
          </p:cNvSpPr>
          <p:nvPr>
            <p:ph type="body" sz="quarter" idx="1"/>
          </p:nvPr>
        </p:nvSpPr>
        <p:spPr>
          <a:xfrm>
            <a:off x="679764" y="4715149"/>
            <a:ext cx="5438137" cy="4466990"/>
          </a:xfrm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648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27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22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5212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402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3352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35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314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7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96520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727201" y="1828800"/>
            <a:ext cx="9751484" cy="4343400"/>
          </a:xfrm>
        </p:spPr>
        <p:txBody>
          <a:bodyPr>
            <a:normAutofit/>
          </a:bodyPr>
          <a:lstStyle/>
          <a:p>
            <a:pPr lvl="0"/>
            <a:endParaRPr lang="fr-FR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74EA002-238F-442B-A28F-8713A4757A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E0DC1D-264B-40D9-B8D2-1AEA4BB568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A1FAF9-701B-4A8E-AA2D-5839EB1667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73BDA-5012-440F-B18B-E861A1C3B1D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89953751"/>
      </p:ext>
    </p:extLst>
  </p:cSld>
  <p:clrMapOvr>
    <a:masterClrMapping/>
  </p:clrMapOvr>
  <p:transition spd="med" advClick="0" advTm="35000">
    <p:strips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page de contenu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/>
          </p:cNvPr>
          <p:cNvSpPr>
            <a:spLocks noChangeArrowheads="1"/>
          </p:cNvSpPr>
          <p:nvPr userDrawn="1"/>
        </p:nvSpPr>
        <p:spPr bwMode="auto">
          <a:xfrm>
            <a:off x="8633656" y="0"/>
            <a:ext cx="35583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fr-FR" altLang="fr-FR" sz="1800" dirty="0">
                <a:solidFill>
                  <a:schemeClr val="bg1"/>
                </a:solidFill>
                <a:latin typeface="Arial Black" pitchFamily="34" charset="0"/>
              </a:rPr>
              <a:t>LA VOIE TECHNOLOGIQUE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6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1073152" y="1471083"/>
            <a:ext cx="10509249" cy="4598988"/>
          </a:xfrm>
        </p:spPr>
        <p:txBody>
          <a:bodyPr/>
          <a:lstStyle>
            <a:lvl1pPr marL="177800" marR="0" indent="-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/>
              <a:buChar char="■"/>
              <a:tabLst/>
              <a:defRPr/>
            </a:lvl1pPr>
            <a:lvl2pPr marL="627063" marR="0" indent="-16986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 Italic"/>
              <a:buChar char="■"/>
              <a:tabLst/>
              <a:defRPr/>
            </a:lvl2pPr>
            <a:lvl3pPr marL="627063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3pPr>
            <a:lvl4pPr marL="627063" marR="0" indent="1778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Char char="–"/>
              <a:tabLst/>
              <a:defRPr/>
            </a:lvl4pPr>
            <a:lvl5pPr marL="80645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Tx/>
              <a:buFont typeface="Arial"/>
              <a:buNone/>
              <a:tabLst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numéro de diapositive 4">
            <a:extLst/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97F43001-7E65-4857-A84C-979C4A0AD3B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7743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24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40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4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1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428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843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9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15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ED480-F404-450D-9BC9-05D0E11E2DBF}" type="datetimeFigureOut">
              <a:rPr lang="fr-FR" smtClean="0"/>
              <a:pPr/>
              <a:t>03/03/2021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D9D78B8-F1C8-494F-8508-8F7F3453795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59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  <p:sldLayoutId id="2147483967" r:id="rId13"/>
    <p:sldLayoutId id="2147483968" r:id="rId14"/>
    <p:sldLayoutId id="2147483969" r:id="rId15"/>
    <p:sldLayoutId id="2147483970" r:id="rId16"/>
    <p:sldLayoutId id="2147483971" r:id="rId17"/>
    <p:sldLayoutId id="2147483972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hyperlink" Target="https://jean-baylet.mon-ent-occitanie.fr/" TargetMode="External"/><Relationship Id="rId4" Type="http://schemas.openxmlformats.org/officeDocument/2006/relationships/hyperlink" Target="mailto:0800899g@ac-toulouse.fr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7447" y="504947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fr-FR" sz="6000" b="1" dirty="0">
                <a:solidFill>
                  <a:schemeClr val="accent2">
                    <a:lumMod val="75000"/>
                  </a:schemeClr>
                </a:solidFill>
              </a:rPr>
              <a:t>LYCEE POLYVALENT JEAN BAYLET </a:t>
            </a:r>
            <a:endParaRPr lang="fr-FR" sz="6000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2332814"/>
          </a:xfrm>
        </p:spPr>
        <p:txBody>
          <a:bodyPr>
            <a:normAutofit/>
          </a:bodyPr>
          <a:lstStyle/>
          <a:p>
            <a:pPr algn="l"/>
            <a:r>
              <a:rPr lang="fr-FR" sz="4400" dirty="0"/>
              <a:t>  </a:t>
            </a:r>
          </a:p>
          <a:p>
            <a:endParaRPr lang="fr-FR" sz="4400" dirty="0"/>
          </a:p>
        </p:txBody>
      </p:sp>
      <p:pic>
        <p:nvPicPr>
          <p:cNvPr id="4" name="Image 2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3614" y="3429000"/>
            <a:ext cx="5844771" cy="296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20791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49546" y="1669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>
                <a:solidFill>
                  <a:srgbClr val="00B0F0"/>
                </a:solidFill>
              </a:rPr>
              <a:t>BACS PROFESSIONNELS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14144" y="1447800"/>
            <a:ext cx="9997440" cy="5135562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fr-FR" sz="4500" b="1" dirty="0">
                <a:solidFill>
                  <a:srgbClr val="00B050"/>
                </a:solidFill>
              </a:rPr>
              <a:t>BAC PRO MELEC</a:t>
            </a:r>
          </a:p>
          <a:p>
            <a:pPr>
              <a:buFontTx/>
              <a:buChar char="-"/>
            </a:pPr>
            <a:r>
              <a:rPr lang="fr-FR" sz="2900" b="1" dirty="0" smtClean="0"/>
              <a:t>Métiers </a:t>
            </a:r>
            <a:r>
              <a:rPr lang="fr-FR" sz="2900" b="1" dirty="0"/>
              <a:t>de l’électricité et des environnements </a:t>
            </a:r>
            <a:r>
              <a:rPr lang="fr-FR" sz="2900" b="1" dirty="0" smtClean="0"/>
              <a:t>connectés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>
              <a:buFont typeface="Wingdings" pitchFamily="2" charset="2"/>
              <a:buChar char="q"/>
            </a:pPr>
            <a:r>
              <a:rPr lang="fr-FR" sz="4300" b="1" dirty="0">
                <a:solidFill>
                  <a:srgbClr val="00B050"/>
                </a:solidFill>
              </a:rPr>
              <a:t>BAC PRO </a:t>
            </a:r>
            <a:r>
              <a:rPr lang="fr-FR" sz="4300" b="1" dirty="0" smtClean="0">
                <a:solidFill>
                  <a:srgbClr val="00B050"/>
                </a:solidFill>
              </a:rPr>
              <a:t>Métiers de la  </a:t>
            </a:r>
            <a:r>
              <a:rPr lang="fr-FR" sz="4300" b="1" dirty="0">
                <a:solidFill>
                  <a:srgbClr val="00B050"/>
                </a:solidFill>
              </a:rPr>
              <a:t>Maintenance des </a:t>
            </a:r>
            <a:r>
              <a:rPr lang="fr-FR" sz="4300" b="1" dirty="0" smtClean="0">
                <a:solidFill>
                  <a:srgbClr val="00B050"/>
                </a:solidFill>
              </a:rPr>
              <a:t>matériels et véhicules ( MMV)</a:t>
            </a:r>
            <a:endParaRPr lang="fr-FR" sz="43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dirty="0"/>
              <a:t> - </a:t>
            </a:r>
            <a:r>
              <a:rPr lang="fr-FR" sz="3200" b="1" dirty="0"/>
              <a:t>Option VEHICULES PARTICULIERS  (</a:t>
            </a:r>
            <a:r>
              <a:rPr lang="fr-FR" sz="3200" b="1" dirty="0">
                <a:solidFill>
                  <a:srgbClr val="00B0F0"/>
                </a:solidFill>
              </a:rPr>
              <a:t>V.P</a:t>
            </a:r>
            <a:r>
              <a:rPr lang="fr-FR" sz="3200" b="1" dirty="0"/>
              <a:t>)</a:t>
            </a:r>
          </a:p>
          <a:p>
            <a:pPr marL="0" indent="0">
              <a:buNone/>
            </a:pPr>
            <a:r>
              <a:rPr lang="fr-FR" sz="3200" b="1" dirty="0"/>
              <a:t>  - Option VEHICULES TRANSPORT ROUTIER (</a:t>
            </a:r>
            <a:r>
              <a:rPr lang="fr-FR" sz="3200" b="1" dirty="0">
                <a:solidFill>
                  <a:srgbClr val="00B0F0"/>
                </a:solidFill>
              </a:rPr>
              <a:t>V.T.R</a:t>
            </a:r>
            <a:r>
              <a:rPr lang="fr-FR" sz="3200" b="1" dirty="0"/>
              <a:t>)</a:t>
            </a:r>
          </a:p>
          <a:p>
            <a:pPr marL="0" indent="0">
              <a:buFont typeface="Wingdings" pitchFamily="2" charset="2"/>
              <a:buChar char="q"/>
            </a:pPr>
            <a:r>
              <a:rPr lang="fr-FR" sz="4200" b="1" dirty="0">
                <a:solidFill>
                  <a:srgbClr val="00B050"/>
                </a:solidFill>
              </a:rPr>
              <a:t>BAC </a:t>
            </a:r>
            <a:r>
              <a:rPr lang="fr-FR" sz="4200" b="1" dirty="0" smtClean="0">
                <a:solidFill>
                  <a:srgbClr val="00B050"/>
                </a:solidFill>
              </a:rPr>
              <a:t>PRO métiers de la gestion administrative, du transport et de la logistique (GATL )</a:t>
            </a:r>
            <a:endParaRPr lang="fr-FR" sz="4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fr-FR" sz="4200" b="1" dirty="0">
                <a:solidFill>
                  <a:srgbClr val="00B050"/>
                </a:solidFill>
              </a:rPr>
              <a:t>- </a:t>
            </a:r>
            <a:r>
              <a:rPr lang="fr-FR" sz="3300" b="1" dirty="0" smtClean="0"/>
              <a:t>Logistique</a:t>
            </a:r>
            <a:endParaRPr lang="fr-FR" sz="3300" b="1" dirty="0"/>
          </a:p>
          <a:p>
            <a:pPr marL="0" indent="0">
              <a:buFont typeface="Wingdings" pitchFamily="2" charset="2"/>
              <a:buChar char="q"/>
            </a:pPr>
            <a:endParaRPr lang="fr-FR" dirty="0"/>
          </a:p>
          <a:p>
            <a:pPr>
              <a:buFont typeface="Wingdings" pitchFamily="2" charset="2"/>
              <a:buChar char="q"/>
            </a:pPr>
            <a:r>
              <a:rPr lang="fr-FR" sz="4300" b="1" dirty="0">
                <a:solidFill>
                  <a:srgbClr val="00B050"/>
                </a:solidFill>
              </a:rPr>
              <a:t>BAC PRO CTRM </a:t>
            </a:r>
          </a:p>
          <a:p>
            <a:pPr marL="0" indent="0">
              <a:buNone/>
            </a:pPr>
            <a:r>
              <a:rPr lang="fr-FR" sz="3200" b="1" dirty="0"/>
              <a:t>- Conducteur Transport Routier de Marchandises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78837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5876" y="306333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fr-FR" sz="4800" b="1" dirty="0">
                <a:solidFill>
                  <a:srgbClr val="00B0F0"/>
                </a:solidFill>
              </a:rPr>
              <a:t>CAP : CERTIFICAT d’APTITUDE PROFESSIONNELLE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fr-FR" sz="3600" dirty="0"/>
              <a:t> </a:t>
            </a:r>
            <a:r>
              <a:rPr lang="fr-FR" sz="3600" b="1" dirty="0"/>
              <a:t>CAP  OPERATEUR LOGISTIQUE  </a:t>
            </a:r>
          </a:p>
          <a:p>
            <a:pPr>
              <a:buNone/>
            </a:pPr>
            <a:r>
              <a:rPr lang="fr-FR" sz="3600" b="1" dirty="0"/>
              <a:t>( </a:t>
            </a:r>
            <a:r>
              <a:rPr lang="fr-FR" sz="3600" b="1" dirty="0">
                <a:solidFill>
                  <a:srgbClr val="00B0F0"/>
                </a:solidFill>
              </a:rPr>
              <a:t>O.L.</a:t>
            </a:r>
            <a:r>
              <a:rPr lang="fr-FR" sz="3600" b="1" dirty="0"/>
              <a:t> )</a:t>
            </a:r>
          </a:p>
          <a:p>
            <a:pPr marL="0" indent="0">
              <a:buNone/>
            </a:pPr>
            <a:endParaRPr lang="fr-FR" sz="3600" b="1" dirty="0"/>
          </a:p>
          <a:p>
            <a:pPr>
              <a:buFont typeface="Wingdings" pitchFamily="2" charset="2"/>
              <a:buChar char="q"/>
            </a:pPr>
            <a:r>
              <a:rPr lang="fr-FR" sz="3600" b="1" dirty="0"/>
              <a:t> CAP CONDUCTEUR CHAUFFEUR LIVREUR  </a:t>
            </a:r>
          </a:p>
          <a:p>
            <a:pPr>
              <a:buNone/>
            </a:pPr>
            <a:r>
              <a:rPr lang="fr-FR" sz="3600" b="1" dirty="0"/>
              <a:t> ( </a:t>
            </a:r>
            <a:r>
              <a:rPr lang="fr-FR" sz="3600" b="1" dirty="0">
                <a:solidFill>
                  <a:srgbClr val="00B0F0"/>
                </a:solidFill>
              </a:rPr>
              <a:t>C.L.M.</a:t>
            </a:r>
            <a:r>
              <a:rPr lang="fr-FR" sz="3600" b="1" dirty="0"/>
              <a:t> )</a:t>
            </a:r>
          </a:p>
          <a:p>
            <a:endParaRPr lang="fr-FR" sz="3600" b="1" dirty="0"/>
          </a:p>
          <a:p>
            <a:pPr>
              <a:buFont typeface="Wingdings" pitchFamily="2" charset="2"/>
              <a:buChar char="q"/>
            </a:pPr>
            <a:r>
              <a:rPr lang="fr-FR" sz="3600" b="1" dirty="0"/>
              <a:t> CAP MAINTENANCE des VEHICULES PARTICULIERS (</a:t>
            </a:r>
            <a:r>
              <a:rPr lang="fr-FR" sz="3600" b="1" dirty="0" smtClean="0">
                <a:solidFill>
                  <a:srgbClr val="00B0F0"/>
                </a:solidFill>
              </a:rPr>
              <a:t>MV VP</a:t>
            </a:r>
            <a:r>
              <a:rPr lang="fr-FR" sz="3600" b="1" dirty="0" smtClean="0"/>
              <a:t>)</a:t>
            </a:r>
            <a:endParaRPr lang="fr-FR" sz="36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91628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B0F0"/>
                </a:solidFill>
              </a:rPr>
              <a:t>LYCEE des METIERS du TRANSPORT et de la LOGISTIQUE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92925" y="2112580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sz="2800" b="1" dirty="0" smtClean="0"/>
              <a:t>BTS Gestion des Transports et Logistique Associée ( </a:t>
            </a:r>
            <a:r>
              <a:rPr lang="fr-FR" sz="2800" b="1" dirty="0" smtClean="0">
                <a:solidFill>
                  <a:srgbClr val="FF0000"/>
                </a:solidFill>
              </a:rPr>
              <a:t>G.T.L.A.</a:t>
            </a:r>
            <a:r>
              <a:rPr lang="fr-FR" sz="2800" b="1" dirty="0" smtClean="0"/>
              <a:t> ) </a:t>
            </a:r>
          </a:p>
          <a:p>
            <a:r>
              <a:rPr lang="fr-FR" sz="2800" b="1" i="1" dirty="0" smtClean="0"/>
              <a:t>Après un bac professionnel </a:t>
            </a:r>
            <a:r>
              <a:rPr lang="fr-FR" sz="2800" i="1" dirty="0" smtClean="0"/>
              <a:t>ou technologique</a:t>
            </a:r>
          </a:p>
          <a:p>
            <a:pPr marL="0" indent="0">
              <a:buNone/>
            </a:pPr>
            <a:endParaRPr lang="fr-FR" sz="28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52" y="4361793"/>
            <a:ext cx="4276396" cy="214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9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7560" y="306333"/>
            <a:ext cx="11624440" cy="128089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 smtClean="0">
                <a:solidFill>
                  <a:srgbClr val="00B0F0"/>
                </a:solidFill>
              </a:rPr>
              <a:t>La VOIE GENERALE et TECHNOLOGIQUE </a:t>
            </a:r>
            <a:r>
              <a:rPr lang="fr-FR" sz="3200" b="1" dirty="0" smtClean="0">
                <a:solidFill>
                  <a:srgbClr val="00B0F0"/>
                </a:solidFill>
              </a:rPr>
              <a:t>au LYCEE Jean BAYLET</a:t>
            </a:r>
            <a:endParaRPr lang="fr-FR" sz="3200" b="1" dirty="0">
              <a:solidFill>
                <a:srgbClr val="00B0F0"/>
              </a:solidFill>
            </a:endParaRPr>
          </a:p>
        </p:txBody>
      </p:sp>
      <p:sp>
        <p:nvSpPr>
          <p:cNvPr id="76" name="Parchemin horizontal 75"/>
          <p:cNvSpPr/>
          <p:nvPr/>
        </p:nvSpPr>
        <p:spPr>
          <a:xfrm>
            <a:off x="-22362" y="1341510"/>
            <a:ext cx="3216164" cy="1555531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La seconde générale et technologique</a:t>
            </a:r>
            <a:endParaRPr lang="fr-FR" b="1" dirty="0"/>
          </a:p>
        </p:txBody>
      </p:sp>
      <p:grpSp>
        <p:nvGrpSpPr>
          <p:cNvPr id="77" name="Groupe 76"/>
          <p:cNvGrpSpPr/>
          <p:nvPr/>
        </p:nvGrpSpPr>
        <p:grpSpPr>
          <a:xfrm>
            <a:off x="1807272" y="1469833"/>
            <a:ext cx="9145016" cy="5688632"/>
            <a:chOff x="2505522" y="1628800"/>
            <a:chExt cx="6594018" cy="4968552"/>
          </a:xfrm>
        </p:grpSpPr>
        <p:sp>
          <p:nvSpPr>
            <p:cNvPr id="78" name="Rectangle 77"/>
            <p:cNvSpPr/>
            <p:nvPr/>
          </p:nvSpPr>
          <p:spPr>
            <a:xfrm>
              <a:off x="7170733" y="4716466"/>
              <a:ext cx="1928807" cy="72770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square" lIns="90004" tIns="46798" rIns="90004" bIns="46798" anchor="t" anchorCtr="1" compatLnSpc="1">
              <a:spAutoFit/>
            </a:bodyPr>
            <a:lstStyle/>
            <a:p>
              <a:pPr algn="ctr"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2400" b="1" dirty="0">
                  <a:solidFill>
                    <a:srgbClr val="000000"/>
                  </a:solidFill>
                  <a:latin typeface="Arial"/>
                  <a:ea typeface="SimSun" pitchFamily="2"/>
                  <a:cs typeface="Arial"/>
                </a:rPr>
                <a:t> </a:t>
              </a:r>
            </a:p>
            <a:p>
              <a:pPr algn="ctr"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2400" b="1" dirty="0">
                <a:solidFill>
                  <a:srgbClr val="000000"/>
                </a:solidFill>
                <a:latin typeface="Arial"/>
                <a:ea typeface="SimSun" pitchFamily="2"/>
                <a:cs typeface="Arial"/>
              </a:endParaRPr>
            </a:p>
          </p:txBody>
        </p:sp>
        <p:sp>
          <p:nvSpPr>
            <p:cNvPr id="79" name="Étoile à 10 branches 78"/>
            <p:cNvSpPr/>
            <p:nvPr/>
          </p:nvSpPr>
          <p:spPr>
            <a:xfrm>
              <a:off x="2505522" y="1628800"/>
              <a:ext cx="5472608" cy="4968552"/>
            </a:xfrm>
            <a:prstGeom prst="star10">
              <a:avLst>
                <a:gd name="adj" fmla="val 41950"/>
                <a:gd name="hf" fmla="val 105146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0" name="Connecteur droit 79"/>
            <p:cNvCxnSpPr/>
            <p:nvPr/>
          </p:nvCxnSpPr>
          <p:spPr>
            <a:xfrm>
              <a:off x="3308369" y="2839336"/>
              <a:ext cx="1861449" cy="1381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>
              <a:off x="4535637" y="2140027"/>
              <a:ext cx="634181" cy="2081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/>
            <p:cNvCxnSpPr/>
            <p:nvPr/>
          </p:nvCxnSpPr>
          <p:spPr>
            <a:xfrm flipH="1">
              <a:off x="5169818" y="2140027"/>
              <a:ext cx="804835" cy="2081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 flipV="1">
              <a:off x="5241826" y="2846380"/>
              <a:ext cx="1951871" cy="1302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 flipV="1">
              <a:off x="5186713" y="4077072"/>
              <a:ext cx="2503385" cy="1620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>
              <a:off x="5169818" y="4221088"/>
              <a:ext cx="2016224" cy="10801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>
              <a:off x="5169818" y="4221088"/>
              <a:ext cx="864096" cy="18722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/>
            <p:nvPr/>
          </p:nvCxnSpPr>
          <p:spPr>
            <a:xfrm flipV="1">
              <a:off x="4521746" y="4221088"/>
              <a:ext cx="648072" cy="18722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/>
            <p:cNvCxnSpPr/>
            <p:nvPr/>
          </p:nvCxnSpPr>
          <p:spPr>
            <a:xfrm flipV="1">
              <a:off x="3297610" y="4221088"/>
              <a:ext cx="1872208" cy="10801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/>
            <p:cNvCxnSpPr/>
            <p:nvPr/>
          </p:nvCxnSpPr>
          <p:spPr>
            <a:xfrm>
              <a:off x="2793554" y="4077072"/>
              <a:ext cx="2376264" cy="144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Étoile à 10 branches 89"/>
            <p:cNvSpPr/>
            <p:nvPr/>
          </p:nvSpPr>
          <p:spPr>
            <a:xfrm>
              <a:off x="4521746" y="3573016"/>
              <a:ext cx="1296144" cy="1296144"/>
            </a:xfrm>
            <a:prstGeom prst="star10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4629195" y="3939442"/>
              <a:ext cx="1080120" cy="4032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>
                  <a:solidFill>
                    <a:schemeClr val="bg1"/>
                  </a:solidFill>
                </a:rPr>
                <a:t>26h</a:t>
              </a:r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4665762" y="2204864"/>
              <a:ext cx="115212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Français</a:t>
              </a: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5874882" y="2254107"/>
              <a:ext cx="1288036" cy="80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Histoire-Géographie + EMC</a:t>
              </a:r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6642415" y="3212976"/>
              <a:ext cx="1263707" cy="56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Langues</a:t>
              </a:r>
            </a:p>
            <a:p>
              <a:r>
                <a:rPr lang="fr-FR" b="1" dirty="0"/>
                <a:t>LVA et LVB</a:t>
              </a:r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6465962" y="4149080"/>
              <a:ext cx="1788515" cy="80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i="1" dirty="0">
                  <a:solidFill>
                    <a:srgbClr val="FF0000"/>
                  </a:solidFill>
                </a:rPr>
                <a:t>Sciences Economiques </a:t>
              </a:r>
            </a:p>
            <a:p>
              <a:r>
                <a:rPr lang="fr-FR" b="1" i="1" dirty="0">
                  <a:solidFill>
                    <a:srgbClr val="FF0000"/>
                  </a:solidFill>
                </a:rPr>
                <a:t>et Sociales</a:t>
              </a:r>
            </a:p>
          </p:txBody>
        </p:sp>
        <p:sp>
          <p:nvSpPr>
            <p:cNvPr id="96" name="ZoneTexte 95"/>
            <p:cNvSpPr txBox="1"/>
            <p:nvPr/>
          </p:nvSpPr>
          <p:spPr>
            <a:xfrm>
              <a:off x="3308369" y="2523977"/>
              <a:ext cx="1569616" cy="295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Mathématiques</a:t>
              </a:r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2577530" y="3212976"/>
              <a:ext cx="148044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/>
                <a:t>Physique-Chimie</a:t>
              </a:r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2577530" y="4293096"/>
              <a:ext cx="1518253" cy="51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/>
                <a:t>Sciences de la Vie et de la Terre</a:t>
              </a: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3369618" y="5157192"/>
              <a:ext cx="1838578" cy="51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i="1" dirty="0">
                  <a:solidFill>
                    <a:srgbClr val="FF0000"/>
                  </a:solidFill>
                </a:rPr>
                <a:t>Sciences Informatiques</a:t>
              </a:r>
            </a:p>
            <a:p>
              <a:r>
                <a:rPr lang="fr-FR" sz="1600" b="1" i="1" dirty="0">
                  <a:solidFill>
                    <a:srgbClr val="FF0000"/>
                  </a:solidFill>
                </a:rPr>
                <a:t>et Technologie</a:t>
              </a: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4881786" y="5661248"/>
              <a:ext cx="795541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E.P.S.</a:t>
              </a:r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4953794" y="3068960"/>
              <a:ext cx="576064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4h</a:t>
              </a:r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5457850" y="3284984"/>
              <a:ext cx="79208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3h30</a:t>
              </a:r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5817890" y="3717032"/>
              <a:ext cx="720080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5h30</a:t>
              </a:r>
            </a:p>
          </p:txBody>
        </p:sp>
        <p:sp>
          <p:nvSpPr>
            <p:cNvPr id="104" name="ZoneTexte 103"/>
            <p:cNvSpPr txBox="1"/>
            <p:nvPr/>
          </p:nvSpPr>
          <p:spPr>
            <a:xfrm>
              <a:off x="5817890" y="4221088"/>
              <a:ext cx="79208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accent3">
                      <a:lumMod val="75000"/>
                    </a:schemeClr>
                  </a:solidFill>
                </a:rPr>
                <a:t>1h30</a:t>
              </a:r>
            </a:p>
          </p:txBody>
        </p:sp>
        <p:sp>
          <p:nvSpPr>
            <p:cNvPr id="105" name="ZoneTexte 104"/>
            <p:cNvSpPr txBox="1"/>
            <p:nvPr/>
          </p:nvSpPr>
          <p:spPr>
            <a:xfrm>
              <a:off x="4305722" y="3284984"/>
              <a:ext cx="720080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4h</a:t>
              </a:r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4017690" y="3717032"/>
              <a:ext cx="720080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3h</a:t>
              </a:r>
            </a:p>
          </p:txBody>
        </p:sp>
        <p:sp>
          <p:nvSpPr>
            <p:cNvPr id="107" name="ZoneTexte 106"/>
            <p:cNvSpPr txBox="1"/>
            <p:nvPr/>
          </p:nvSpPr>
          <p:spPr>
            <a:xfrm>
              <a:off x="3945682" y="4293096"/>
              <a:ext cx="79208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1h30</a:t>
              </a: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4233714" y="4725144"/>
              <a:ext cx="792088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3">
                      <a:lumMod val="75000"/>
                    </a:schemeClr>
                  </a:solidFill>
                </a:rPr>
                <a:t>1h30</a:t>
              </a:r>
            </a:p>
          </p:txBody>
        </p:sp>
        <p:sp>
          <p:nvSpPr>
            <p:cNvPr id="109" name="ZoneTexte 108"/>
            <p:cNvSpPr txBox="1"/>
            <p:nvPr/>
          </p:nvSpPr>
          <p:spPr>
            <a:xfrm>
              <a:off x="4953794" y="4869160"/>
              <a:ext cx="504056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accent5">
                      <a:lumMod val="75000"/>
                    </a:schemeClr>
                  </a:solidFill>
                </a:rPr>
                <a:t>2h</a:t>
              </a:r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5601866" y="5157192"/>
              <a:ext cx="1872208" cy="725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i="1" dirty="0">
                  <a:solidFill>
                    <a:srgbClr val="7030A0"/>
                  </a:solidFill>
                </a:rPr>
                <a:t>Accompagnement Personnalisé et à l’Orientation</a:t>
              </a:r>
            </a:p>
          </p:txBody>
        </p:sp>
        <p:sp>
          <p:nvSpPr>
            <p:cNvPr id="111" name="Étoile à 10 branches 110"/>
            <p:cNvSpPr/>
            <p:nvPr/>
          </p:nvSpPr>
          <p:spPr>
            <a:xfrm>
              <a:off x="3945682" y="2924944"/>
              <a:ext cx="2520280" cy="2448272"/>
            </a:xfrm>
            <a:prstGeom prst="star10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5529858" y="4725144"/>
              <a:ext cx="576064" cy="322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fr-FR" dirty="0"/>
            </a:p>
          </p:txBody>
        </p:sp>
      </p:grpSp>
      <p:sp>
        <p:nvSpPr>
          <p:cNvPr id="114" name="Rectangle à coins arrondis 113"/>
          <p:cNvSpPr/>
          <p:nvPr/>
        </p:nvSpPr>
        <p:spPr>
          <a:xfrm>
            <a:off x="9795641" y="1776248"/>
            <a:ext cx="2396359" cy="2687395"/>
          </a:xfrm>
          <a:prstGeom prst="wedgeRound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+ </a:t>
            </a:r>
            <a:r>
              <a:rPr lang="fr-FR" sz="2000" b="1" u="sng" dirty="0" smtClean="0"/>
              <a:t>enseignement optionnel </a:t>
            </a:r>
            <a:r>
              <a:rPr lang="fr-FR" sz="2000" b="1" u="sng" dirty="0" smtClean="0">
                <a:solidFill>
                  <a:srgbClr val="FF0000"/>
                </a:solidFill>
              </a:rPr>
              <a:t>S.I./ C.I.T</a:t>
            </a:r>
            <a:r>
              <a:rPr lang="fr-FR" sz="2000" b="1" u="sng" dirty="0" smtClean="0"/>
              <a:t>  </a:t>
            </a:r>
            <a:r>
              <a:rPr lang="fr-FR" sz="2000" b="1" dirty="0" smtClean="0"/>
              <a:t>au LPO </a:t>
            </a:r>
            <a:r>
              <a:rPr lang="fr-FR" sz="2000" b="1" dirty="0" err="1" smtClean="0"/>
              <a:t>J.Baylet</a:t>
            </a:r>
            <a:r>
              <a:rPr lang="fr-FR" sz="2000" b="1" dirty="0" smtClean="0"/>
              <a:t> </a:t>
            </a:r>
            <a:r>
              <a:rPr lang="fr-FR" dirty="0" smtClean="0"/>
              <a:t>( 1,5h 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59787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7560" y="327354"/>
            <a:ext cx="11624440" cy="1280890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 smtClean="0">
                <a:solidFill>
                  <a:srgbClr val="00B0F0"/>
                </a:solidFill>
              </a:rPr>
              <a:t>La VOIE GENERALE et TECHNOLOGIQUE au LYCEE Jean BAYLET</a:t>
            </a:r>
            <a:endParaRPr lang="fr-FR" sz="4000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24400"/>
          </a:xfrm>
        </p:spPr>
        <p:txBody>
          <a:bodyPr>
            <a:noAutofit/>
          </a:bodyPr>
          <a:lstStyle/>
          <a:p>
            <a:r>
              <a:rPr lang="fr-FR" sz="2800" b="1" u="sng" dirty="0" smtClean="0"/>
              <a:t>Après la seconde générale et technologique </a:t>
            </a:r>
            <a:r>
              <a:rPr lang="fr-FR" sz="2800" u="sng" dirty="0" smtClean="0"/>
              <a:t>:</a:t>
            </a:r>
          </a:p>
          <a:p>
            <a:r>
              <a:rPr lang="fr-FR" sz="2000" dirty="0" smtClean="0"/>
              <a:t>En fonction des </a:t>
            </a:r>
            <a:r>
              <a:rPr lang="fr-FR" sz="2000" dirty="0" smtClean="0">
                <a:solidFill>
                  <a:srgbClr val="FF0000"/>
                </a:solidFill>
              </a:rPr>
              <a:t>résultats</a:t>
            </a:r>
            <a:r>
              <a:rPr lang="fr-FR" sz="2000" dirty="0" smtClean="0"/>
              <a:t> et du projet</a:t>
            </a:r>
          </a:p>
          <a:p>
            <a:r>
              <a:rPr lang="fr-FR" sz="2000" dirty="0" smtClean="0"/>
              <a:t>Le chef d’établissement </a:t>
            </a:r>
            <a:r>
              <a:rPr lang="fr-FR" sz="2000" dirty="0" smtClean="0">
                <a:solidFill>
                  <a:srgbClr val="FF0000"/>
                </a:solidFill>
              </a:rPr>
              <a:t>accorde</a:t>
            </a:r>
            <a:r>
              <a:rPr lang="fr-FR" sz="2000" dirty="0" smtClean="0"/>
              <a:t> le passage en 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400" b="1" dirty="0" smtClean="0"/>
              <a:t>1ere générale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8 Enseignements de Spécialité proposés à </a:t>
            </a:r>
            <a:r>
              <a:rPr lang="fr-FR" sz="2000" dirty="0" err="1" smtClean="0"/>
              <a:t>J.Baylet</a:t>
            </a:r>
            <a:endParaRPr lang="fr-FR" sz="2000" dirty="0" smtClean="0"/>
          </a:p>
          <a:p>
            <a:pPr>
              <a:buFont typeface="Wingdings" panose="05000000000000000000" pitchFamily="2" charset="2"/>
              <a:buChar char="Ø"/>
            </a:pPr>
            <a:endParaRPr lang="fr-FR" sz="20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400" b="1" dirty="0" smtClean="0"/>
              <a:t>1ere technologique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La filière </a:t>
            </a:r>
            <a:r>
              <a:rPr lang="fr-FR" sz="2000" b="1" dirty="0" smtClean="0"/>
              <a:t>STI2D</a:t>
            </a:r>
            <a:r>
              <a:rPr lang="fr-FR" sz="2000" dirty="0" smtClean="0"/>
              <a:t> à </a:t>
            </a:r>
            <a:r>
              <a:rPr lang="fr-FR" sz="2000" dirty="0" err="1" smtClean="0"/>
              <a:t>J.Baylet</a:t>
            </a:r>
            <a:r>
              <a:rPr lang="fr-FR" sz="2000" dirty="0" smtClean="0"/>
              <a:t> : </a:t>
            </a:r>
            <a:r>
              <a:rPr lang="fr-FR" sz="2000" i="1" dirty="0" smtClean="0">
                <a:solidFill>
                  <a:srgbClr val="00B0F0"/>
                </a:solidFill>
              </a:rPr>
              <a:t>sciences et technologies de l’industrie et du développement durable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/>
              <a:t>Les autres filières sont représentées à Moissac, Castelsarrasin, </a:t>
            </a:r>
            <a:r>
              <a:rPr lang="fr-FR" sz="2000" dirty="0" smtClean="0"/>
              <a:t>Montauban, Montech…. </a:t>
            </a:r>
            <a:r>
              <a:rPr lang="fr-FR" sz="2000" dirty="0" smtClean="0"/>
              <a:t>: ST2S; STMG; STHR; </a:t>
            </a:r>
            <a:r>
              <a:rPr lang="fr-FR" sz="2000" dirty="0" smtClean="0"/>
              <a:t>STL, STAV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2382296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3"/>
          <p:cNvSpPr txBox="1"/>
          <p:nvPr/>
        </p:nvSpPr>
        <p:spPr>
          <a:xfrm>
            <a:off x="1589553" y="488680"/>
            <a:ext cx="8502648" cy="82368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ctr" anchorCtr="1" compatLnSpc="1"/>
          <a:lstStyle/>
          <a:p>
            <a:pPr algn="ctr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000" b="1" dirty="0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latin typeface="Century Gothic"/>
                <a:ea typeface="SimSun" pitchFamily="2"/>
              </a:rPr>
              <a:t>Après la SGT :la </a:t>
            </a:r>
            <a:r>
              <a:rPr lang="en-US" sz="4000" b="1" dirty="0" err="1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latin typeface="Century Gothic"/>
                <a:ea typeface="SimSun" pitchFamily="2"/>
              </a:rPr>
              <a:t>voie</a:t>
            </a:r>
            <a:r>
              <a:rPr lang="en-US" sz="4000" b="1" dirty="0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latin typeface="Century Gothic"/>
                <a:ea typeface="SimSun" pitchFamily="2"/>
              </a:rPr>
              <a:t> </a:t>
            </a:r>
            <a:r>
              <a:rPr lang="en-US" sz="4000" b="1" dirty="0" err="1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latin typeface="Century Gothic"/>
                <a:ea typeface="SimSun" pitchFamily="2"/>
              </a:rPr>
              <a:t>générale</a:t>
            </a:r>
            <a:endParaRPr lang="en-US" sz="4000" b="1" dirty="0">
              <a:solidFill>
                <a:srgbClr val="3494BA"/>
              </a:solidFill>
              <a:effectLst>
                <a:outerShdw dist="38096" dir="2700000">
                  <a:srgbClr val="000000"/>
                </a:outerShdw>
              </a:effectLst>
              <a:latin typeface="Century Gothic"/>
              <a:ea typeface="SimSun" pitchFamily="2"/>
            </a:endParaRPr>
          </a:p>
        </p:txBody>
      </p:sp>
      <p:pic>
        <p:nvPicPr>
          <p:cNvPr id="51" name="Picture 2" descr="M:\str-delcom\BAC 2021\PPT\PPT RECTEURS POUR REUNION CHEFS ETAB RENTREE 2018\Imagediapo16retouche.jpg">
            <a:extLst>
              <a:ext uri="{FF2B5EF4-FFF2-40B4-BE49-F238E27FC236}">
                <a16:creationId xmlns:a16="http://schemas.microsoft.com/office/drawing/2014/main" id="{5B4A65A0-0F2C-4474-90B5-F9BB5467B6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8" r="49798" b="57455"/>
          <a:stretch/>
        </p:blipFill>
        <p:spPr bwMode="auto">
          <a:xfrm>
            <a:off x="718430" y="1375124"/>
            <a:ext cx="10244893" cy="54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79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495601" y="2"/>
            <a:ext cx="7893686" cy="134076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Après la SGT </a:t>
            </a:r>
            <a:r>
              <a:rPr lang="en-US" b="1" dirty="0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: la </a:t>
            </a:r>
            <a:r>
              <a:rPr lang="en-US" b="1" dirty="0" err="1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voie</a:t>
            </a:r>
            <a:r>
              <a:rPr lang="en-US" b="1" dirty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 </a:t>
            </a:r>
            <a:r>
              <a:rPr lang="en-US" b="1" dirty="0" err="1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générale</a:t>
            </a:r>
            <a:r>
              <a:rPr lang="en-US" b="1" dirty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/>
            </a:r>
            <a:br>
              <a:rPr lang="en-US" b="1" dirty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</a:b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991545" y="1196752"/>
            <a:ext cx="8397741" cy="4714468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r>
              <a:rPr lang="fr-FR" sz="2800" b="1" u="sng" dirty="0"/>
              <a:t>+ 12 h d’ ENSEIGNEMENTS de SPECIALITE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sz="2400" b="1" dirty="0" smtClean="0">
                <a:solidFill>
                  <a:srgbClr val="0070C0"/>
                </a:solidFill>
              </a:rPr>
              <a:t>Humanités ,littérature  et philosophie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Histoire et géographie, géopolitique et sciences politiques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Sciences économiques et sociales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Mathématiques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Physique chimie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Sciences et Vie de la Terre</a:t>
            </a:r>
          </a:p>
          <a:p>
            <a:r>
              <a:rPr lang="fr-FR" sz="2400" b="1" dirty="0" smtClean="0">
                <a:solidFill>
                  <a:srgbClr val="0070C0"/>
                </a:solidFill>
              </a:rPr>
              <a:t>Langues Littératures et cultures étrangères ANGLAIS</a:t>
            </a:r>
          </a:p>
          <a:p>
            <a:r>
              <a:rPr lang="fr-FR" sz="2400" b="1" i="1" dirty="0" smtClean="0">
                <a:solidFill>
                  <a:srgbClr val="002060"/>
                </a:solidFill>
              </a:rPr>
              <a:t>SCIENCES de l’INGENIEUR au lycée Jean Baylet</a:t>
            </a:r>
            <a:endParaRPr lang="fr-FR" sz="24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fr-FR" i="1" dirty="0">
              <a:solidFill>
                <a:srgbClr val="00206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8169474" y="662152"/>
            <a:ext cx="3843850" cy="103865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i="1" dirty="0"/>
              <a:t>3 </a:t>
            </a:r>
            <a:r>
              <a:rPr lang="fr-FR" sz="3200" b="1" i="1" dirty="0" smtClean="0"/>
              <a:t>EDS </a:t>
            </a:r>
            <a:r>
              <a:rPr lang="fr-FR" sz="3200" b="1" i="1" dirty="0"/>
              <a:t>en 1ERE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8471337" y="1775346"/>
            <a:ext cx="3961365" cy="83418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i="1" dirty="0"/>
              <a:t>2 </a:t>
            </a:r>
            <a:r>
              <a:rPr lang="fr-FR" sz="2800" b="1" i="1" dirty="0" smtClean="0"/>
              <a:t>EDS  </a:t>
            </a:r>
            <a:r>
              <a:rPr lang="fr-FR" sz="2800" b="1" i="1" dirty="0"/>
              <a:t>en TERMINALE</a:t>
            </a:r>
          </a:p>
        </p:txBody>
      </p:sp>
      <p:cxnSp>
        <p:nvCxnSpPr>
          <p:cNvPr id="12" name="Connecteur droit avec flèche 11"/>
          <p:cNvCxnSpPr>
            <a:endCxn id="5" idx="1"/>
          </p:cNvCxnSpPr>
          <p:nvPr/>
        </p:nvCxnSpPr>
        <p:spPr>
          <a:xfrm flipV="1">
            <a:off x="7521403" y="1024720"/>
            <a:ext cx="1069885" cy="388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888088" y="1844824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9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2328864" y="533782"/>
            <a:ext cx="7881938" cy="508000"/>
          </a:xfrm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Après la SGT </a:t>
            </a:r>
            <a:r>
              <a:rPr lang="en-US" b="1" dirty="0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: la </a:t>
            </a:r>
            <a:r>
              <a:rPr lang="en-US" b="1" dirty="0" err="1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voie</a:t>
            </a:r>
            <a:r>
              <a:rPr lang="en-US" b="1" dirty="0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 </a:t>
            </a:r>
            <a:r>
              <a:rPr lang="en-US" b="1" dirty="0" err="1" smtClean="0">
                <a:solidFill>
                  <a:srgbClr val="3494BA"/>
                </a:solidFill>
                <a:effectLst>
                  <a:outerShdw dist="38096" dir="2700000">
                    <a:srgbClr val="000000"/>
                  </a:outerShdw>
                </a:effectLst>
                <a:ea typeface="SimSun" pitchFamily="2"/>
              </a:rPr>
              <a:t>technologique</a:t>
            </a:r>
            <a:endParaRPr lang="fr-FR" dirty="0"/>
          </a:p>
        </p:txBody>
      </p:sp>
      <p:sp>
        <p:nvSpPr>
          <p:cNvPr id="5632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328865" y="1534676"/>
            <a:ext cx="7881937" cy="4598987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r>
              <a:rPr lang="fr-FR" altLang="fr-FR" b="1" dirty="0" smtClean="0">
                <a:solidFill>
                  <a:srgbClr val="7030A0"/>
                </a:solidFill>
              </a:rPr>
              <a:t>Enseignements communs </a:t>
            </a:r>
            <a:r>
              <a:rPr lang="fr-FR" altLang="fr-FR" dirty="0" smtClean="0"/>
              <a:t>: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Français (en première) : 3h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Philosophie (en terminale) : 2h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Histoire Géographie : 1h30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Langues vivantes (A et B) + enseignement technologique en langue vivante (ETLV) : 4h </a:t>
            </a:r>
            <a:endParaRPr lang="fr-FR" altLang="fr-FR" b="1" dirty="0" smtClean="0"/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Education </a:t>
            </a:r>
            <a:r>
              <a:rPr lang="fr-FR" altLang="fr-FR" b="1" dirty="0" smtClean="0"/>
              <a:t>physique et sportive : 2h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Mathématiques : 3h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Enseignement moral et civique : 18h </a:t>
            </a:r>
            <a:r>
              <a:rPr lang="fr-FR" altLang="fr-FR" dirty="0" smtClean="0"/>
              <a:t>sur l’année</a:t>
            </a:r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endParaRPr lang="fr-FR" altLang="fr-FR" dirty="0" smtClean="0"/>
          </a:p>
          <a:p>
            <a:pPr fontAlgn="base">
              <a:spcAft>
                <a:spcPct val="0"/>
              </a:spcAft>
              <a:buFont typeface="Arial" panose="020B0604020202020204" pitchFamily="34" charset="0"/>
              <a:buChar char="■"/>
            </a:pPr>
            <a:r>
              <a:rPr lang="fr-FR" altLang="fr-FR" b="1" dirty="0" smtClean="0">
                <a:solidFill>
                  <a:srgbClr val="7030A0"/>
                </a:solidFill>
              </a:rPr>
              <a:t>Enseignements </a:t>
            </a:r>
            <a:r>
              <a:rPr lang="fr-FR" altLang="fr-FR" b="1" dirty="0" smtClean="0">
                <a:solidFill>
                  <a:srgbClr val="7030A0"/>
                </a:solidFill>
              </a:rPr>
              <a:t>de spécialité </a:t>
            </a:r>
            <a:r>
              <a:rPr lang="fr-FR" altLang="fr-FR" b="1" dirty="0" smtClean="0">
                <a:solidFill>
                  <a:srgbClr val="7030A0"/>
                </a:solidFill>
              </a:rPr>
              <a:t>: 18h/semaine</a:t>
            </a:r>
            <a:endParaRPr lang="fr-FR" altLang="fr-FR" b="1" dirty="0" smtClean="0">
              <a:solidFill>
                <a:srgbClr val="7030A0"/>
              </a:solidFill>
            </a:endParaRP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3 enseignements de spécialité en première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2 enseignements de spécialité en terminale</a:t>
            </a:r>
          </a:p>
          <a:p>
            <a:pPr lvl="1" fontAlgn="base">
              <a:spcAft>
                <a:spcPct val="0"/>
              </a:spcAft>
            </a:pPr>
            <a:r>
              <a:rPr lang="fr-FR" altLang="fr-FR" b="1" dirty="0" smtClean="0"/>
              <a:t>Les enseignements de spécialité sont déterminés par la </a:t>
            </a:r>
            <a:r>
              <a:rPr lang="fr-FR" altLang="fr-FR" b="1" dirty="0" smtClean="0"/>
              <a:t>série technologique ( STMG, ST2S, STL, STHR, STAV, STI2D )</a:t>
            </a:r>
            <a:endParaRPr lang="fr-FR" altLang="fr-FR" b="1" dirty="0" smtClean="0"/>
          </a:p>
          <a:p>
            <a:pPr lvl="1" fontAlgn="base">
              <a:spcAft>
                <a:spcPct val="0"/>
              </a:spcAft>
            </a:pPr>
            <a:endParaRPr lang="fr-FR" altLang="fr-FR" b="1" dirty="0" smtClean="0"/>
          </a:p>
          <a:p>
            <a:pPr lvl="1" fontAlgn="base">
              <a:spcAft>
                <a:spcPct val="0"/>
              </a:spcAft>
            </a:pPr>
            <a:endParaRPr lang="fr-FR" altLang="fr-FR" dirty="0" smtClean="0"/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■"/>
              <a:defRPr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Arial Italic"/>
              <a:buChar char="■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Arial" panose="020B0604020202020204" pitchFamily="34" charset="0"/>
              <a:buChar char="–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100">
                <a:solidFill>
                  <a:schemeClr val="tx1"/>
                </a:solidFill>
                <a:latin typeface="Arial" panose="020B0604020202020204" pitchFamily="34" charset="0"/>
                <a:ea typeface="Roboto" pitchFamily="2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421D70-4F4C-4E09-9780-8B9F5BF89A7A}" type="slidenum">
              <a:rPr lang="fr-FR" altLang="fr-FR">
                <a:solidFill>
                  <a:srgbClr val="404040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fr-FR" altLang="fr-FR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7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276289" cy="491051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APRES la SGT : voie technologique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1" name="Groupe 12"/>
          <p:cNvGrpSpPr>
            <a:grpSpLocks/>
          </p:cNvGrpSpPr>
          <p:nvPr/>
        </p:nvGrpSpPr>
        <p:grpSpPr bwMode="auto">
          <a:xfrm>
            <a:off x="0" y="413468"/>
            <a:ext cx="11990567" cy="6804894"/>
            <a:chOff x="-73024" y="448176"/>
            <a:chExt cx="9144000" cy="6536598"/>
          </a:xfrm>
        </p:grpSpPr>
        <p:grpSp>
          <p:nvGrpSpPr>
            <p:cNvPr id="12" name="Groupe 10"/>
            <p:cNvGrpSpPr>
              <a:grpSpLocks/>
            </p:cNvGrpSpPr>
            <p:nvPr/>
          </p:nvGrpSpPr>
          <p:grpSpPr bwMode="auto">
            <a:xfrm>
              <a:off x="-73024" y="448176"/>
              <a:ext cx="9144000" cy="6536598"/>
              <a:chOff x="-73024" y="448176"/>
              <a:chExt cx="9144000" cy="6536598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024" y="1263780"/>
                <a:ext cx="9144000" cy="5720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7068307" y="448176"/>
                <a:ext cx="1656041" cy="3385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i="1" dirty="0">
                    <a:ln w="10541" cmpd="sng">
                      <a:solidFill>
                        <a:srgbClr val="7D7D7D">
                          <a:tint val="100000"/>
                          <a:shade val="100000"/>
                          <a:satMod val="11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FFFFFF">
                            <a:tint val="40000"/>
                            <a:satMod val="250000"/>
                          </a:srgbClr>
                        </a:gs>
                        <a:gs pos="9000">
                          <a:srgbClr val="FFFFFF">
                            <a:tint val="52000"/>
                            <a:satMod val="300000"/>
                          </a:srgbClr>
                        </a:gs>
                        <a:gs pos="50000">
                          <a:srgbClr val="FFFFFF">
                            <a:shade val="20000"/>
                            <a:satMod val="300000"/>
                          </a:srgbClr>
                        </a:gs>
                        <a:gs pos="79000">
                          <a:srgbClr val="FFFFFF">
                            <a:tint val="52000"/>
                            <a:satMod val="300000"/>
                          </a:srgbClr>
                        </a:gs>
                        <a:gs pos="100000">
                          <a:srgbClr val="FFFFFF">
                            <a:tint val="40000"/>
                            <a:satMod val="250000"/>
                          </a:srgbClr>
                        </a:gs>
                      </a:gsLst>
                      <a:lin ang="5400000"/>
                    </a:gradFill>
                    <a:latin typeface="+mn-lt"/>
                    <a:cs typeface="+mn-cs"/>
                  </a:rPr>
                  <a:t>Valence d’Agen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983754" y="773028"/>
                <a:ext cx="1949952" cy="3385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b="1" i="1" dirty="0">
                    <a:ln w="10541" cmpd="sng">
                      <a:solidFill>
                        <a:srgbClr val="7D7D7D">
                          <a:tint val="100000"/>
                          <a:shade val="100000"/>
                          <a:satMod val="110000"/>
                        </a:srgbClr>
                      </a:solidFill>
                      <a:prstDash val="solid"/>
                    </a:ln>
                    <a:gradFill>
                      <a:gsLst>
                        <a:gs pos="0">
                          <a:srgbClr val="FFFFFF">
                            <a:tint val="40000"/>
                            <a:satMod val="250000"/>
                          </a:srgbClr>
                        </a:gs>
                        <a:gs pos="9000">
                          <a:srgbClr val="FFFFFF">
                            <a:tint val="52000"/>
                            <a:satMod val="300000"/>
                          </a:srgbClr>
                        </a:gs>
                        <a:gs pos="50000">
                          <a:srgbClr val="FFFFFF">
                            <a:shade val="20000"/>
                            <a:satMod val="300000"/>
                          </a:srgbClr>
                        </a:gs>
                        <a:gs pos="79000">
                          <a:srgbClr val="FFFFFF">
                            <a:tint val="52000"/>
                            <a:satMod val="300000"/>
                          </a:srgbClr>
                        </a:gs>
                        <a:gs pos="100000">
                          <a:srgbClr val="FFFFFF">
                            <a:tint val="40000"/>
                            <a:satMod val="250000"/>
                          </a:srgbClr>
                        </a:gs>
                      </a:gsLst>
                      <a:lin ang="5400000"/>
                    </a:gradFill>
                    <a:latin typeface="+mn-lt"/>
                    <a:cs typeface="+mn-cs"/>
                  </a:rPr>
                  <a:t>Lycée Jean Baylet</a:t>
                </a:r>
              </a:p>
            </p:txBody>
          </p:sp>
        </p:grpSp>
        <p:sp>
          <p:nvSpPr>
            <p:cNvPr id="13" name="ZoneTexte 11"/>
            <p:cNvSpPr txBox="1">
              <a:spLocks noChangeArrowheads="1"/>
            </p:cNvSpPr>
            <p:nvPr/>
          </p:nvSpPr>
          <p:spPr bwMode="auto">
            <a:xfrm>
              <a:off x="8455453" y="6473599"/>
              <a:ext cx="53779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i="1" dirty="0">
                  <a:solidFill>
                    <a:schemeClr val="accent1">
                      <a:lumMod val="50000"/>
                    </a:schemeClr>
                  </a:solidFill>
                  <a:latin typeface="Calibri" pitchFamily="34" charset="0"/>
                  <a:cs typeface="+mn-cs"/>
                </a:rPr>
                <a:t>STI2D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683568" y="1196752"/>
            <a:ext cx="576064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La filière STI2D : pour qui ?</a:t>
            </a:r>
            <a:endParaRPr lang="fr-FR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5650" y="2060575"/>
            <a:ext cx="9113564" cy="1631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Les élèves intéressés par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l’innovation technologique 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et la </a:t>
            </a:r>
            <a:r>
              <a:rPr lang="fr-FR" u="sng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transition énergétique 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et qui veulent </a:t>
            </a:r>
            <a:r>
              <a:rPr lang="fr-FR" b="1" dirty="0">
                <a:solidFill>
                  <a:srgbClr val="FF0000"/>
                </a:solidFill>
                <a:latin typeface="+mn-lt"/>
                <a:cs typeface="+mn-cs"/>
              </a:rPr>
              <a:t>concevoir de nouveaux produits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10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Ceux qui choisissent cette série ont envie de comprendre le fonctionnement des systèmes techniques de l’industrie ou du quotidien.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799"/>
            <a:ext cx="3354387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3995738" y="3789363"/>
            <a:ext cx="70506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Le bac STI2D s’adresse aux lycéens qui s’intéressent à l’innovation technologique dans le respect de l’environnement et se montrent sensibles à une </a:t>
            </a: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approche concrète de l’enseignement des sciences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285750" indent="-28575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fr-FR" b="1" dirty="0" smtClean="0">
                <a:solidFill>
                  <a:srgbClr val="FF0000"/>
                </a:solidFill>
              </a:rPr>
              <a:t>Conception et réalisation de projets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8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4800" b="1" dirty="0">
                <a:solidFill>
                  <a:srgbClr val="00B0F0"/>
                </a:solidFill>
              </a:rPr>
              <a:t>Informations complémentaires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fr-FR" dirty="0"/>
          </a:p>
          <a:p>
            <a:pPr>
              <a:buFont typeface="Wingdings" pitchFamily="2" charset="2"/>
              <a:buChar char="q"/>
            </a:pPr>
            <a:r>
              <a:rPr lang="fr-FR" sz="3200" dirty="0"/>
              <a:t>JPO : </a:t>
            </a:r>
            <a:r>
              <a:rPr lang="fr-FR" sz="3200" b="1" dirty="0">
                <a:solidFill>
                  <a:srgbClr val="0070C0"/>
                </a:solidFill>
              </a:rPr>
              <a:t>le samedi </a:t>
            </a:r>
            <a:r>
              <a:rPr lang="fr-FR" sz="3200" b="1" dirty="0" smtClean="0">
                <a:solidFill>
                  <a:srgbClr val="0070C0"/>
                </a:solidFill>
              </a:rPr>
              <a:t>10 avril 2021 </a:t>
            </a:r>
            <a:r>
              <a:rPr lang="fr-FR" sz="3200" b="1" dirty="0">
                <a:solidFill>
                  <a:srgbClr val="0070C0"/>
                </a:solidFill>
              </a:rPr>
              <a:t>– 9h -</a:t>
            </a:r>
            <a:r>
              <a:rPr lang="fr-FR" sz="3200" b="1" dirty="0" smtClean="0">
                <a:solidFill>
                  <a:srgbClr val="0070C0"/>
                </a:solidFill>
              </a:rPr>
              <a:t>12h  ?? </a:t>
            </a:r>
            <a:endParaRPr lang="fr-FR" sz="3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FR" sz="3200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fr-FR" sz="3200" dirty="0"/>
              <a:t> ENT du Lycée: </a:t>
            </a:r>
            <a:r>
              <a:rPr lang="fr-FR" sz="3200" i="1" dirty="0">
                <a:solidFill>
                  <a:srgbClr val="0070C0"/>
                </a:solidFill>
              </a:rPr>
              <a:t>jean-baylet.entmip.fr</a:t>
            </a:r>
          </a:p>
          <a:p>
            <a:pPr>
              <a:buFont typeface="Wingdings" pitchFamily="2" charset="2"/>
              <a:buChar char="q"/>
            </a:pPr>
            <a:endParaRPr lang="fr-FR" sz="3200" dirty="0"/>
          </a:p>
          <a:p>
            <a:pPr>
              <a:buFont typeface="Wingdings" pitchFamily="2" charset="2"/>
              <a:buChar char="q"/>
            </a:pPr>
            <a:r>
              <a:rPr lang="fr-FR" sz="3200" dirty="0"/>
              <a:t> Prospectus disponibles sur les différentes </a:t>
            </a:r>
            <a:r>
              <a:rPr lang="fr-FR" sz="3200" dirty="0" smtClean="0"/>
              <a:t>filières donnés aux Professeurs principaux  de 3</a:t>
            </a:r>
            <a:r>
              <a:rPr lang="fr-FR" sz="3200" baseline="30000" dirty="0" smtClean="0"/>
              <a:t>ème</a:t>
            </a:r>
            <a:r>
              <a:rPr lang="fr-FR" sz="3200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fr-FR" sz="3200" dirty="0" smtClean="0"/>
              <a:t>mini stages </a:t>
            </a:r>
            <a:r>
              <a:rPr lang="fr-FR" sz="3200" dirty="0" smtClean="0"/>
              <a:t>possibles</a:t>
            </a:r>
          </a:p>
          <a:p>
            <a:pPr>
              <a:buFont typeface="Wingdings" pitchFamily="2" charset="2"/>
              <a:buChar char="q"/>
            </a:pPr>
            <a:r>
              <a:rPr lang="fr-FR" sz="3200" b="1" i="1" dirty="0" smtClean="0">
                <a:solidFill>
                  <a:srgbClr val="7030A0"/>
                </a:solidFill>
                <a:latin typeface="Bradley Hand ITC" pitchFamily="66" charset="0"/>
              </a:rPr>
              <a:t>0820899G@ac-toulouse.fr</a:t>
            </a:r>
            <a:endParaRPr lang="fr-FR" sz="3200" b="1" i="1" dirty="0">
              <a:solidFill>
                <a:srgbClr val="7030A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>
            <a:extLst>
              <a:ext uri="{FF2B5EF4-FFF2-40B4-BE49-F238E27FC236}">
                <a16:creationId xmlns:a16="http://schemas.microsoft.com/office/drawing/2014/main" id="{A3E347F3-BE39-44DE-B45F-EED17362F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863" y="64008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i="1">
                <a:solidFill>
                  <a:srgbClr val="800000"/>
                </a:solidFill>
                <a:sym typeface="Webdings" panose="05030102010509060703" pitchFamily="18" charset="2"/>
              </a:rPr>
              <a:t></a:t>
            </a:r>
            <a:r>
              <a:rPr lang="fr-FR" altLang="fr-FR" i="1">
                <a:solidFill>
                  <a:srgbClr val="800000"/>
                </a:solidFill>
              </a:rPr>
              <a:t> </a:t>
            </a:r>
            <a:r>
              <a:rPr lang="fr-FR" altLang="fr-FR" sz="2400" b="1" i="1">
                <a:solidFill>
                  <a:srgbClr val="800000"/>
                </a:solidFill>
              </a:rPr>
              <a:t>05 63 29 68 30</a:t>
            </a:r>
            <a:endParaRPr lang="fr-FR" altLang="fr-FR" sz="2400" b="1" i="1">
              <a:solidFill>
                <a:srgbClr val="800000"/>
              </a:solidFill>
              <a:sym typeface="Webdings" panose="05030102010509060703" pitchFamily="18" charset="2"/>
            </a:endParaRPr>
          </a:p>
        </p:txBody>
      </p:sp>
      <p:sp>
        <p:nvSpPr>
          <p:cNvPr id="12291" name="Text Box 8">
            <a:extLst>
              <a:ext uri="{FF2B5EF4-FFF2-40B4-BE49-F238E27FC236}">
                <a16:creationId xmlns:a16="http://schemas.microsoft.com/office/drawing/2014/main" id="{A7466378-9E8B-4723-9133-2A52F8691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5064" y="1989138"/>
            <a:ext cx="51831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fr-FR"/>
          </a:p>
        </p:txBody>
      </p:sp>
      <p:sp>
        <p:nvSpPr>
          <p:cNvPr id="12292" name="Text Box 10">
            <a:extLst>
              <a:ext uri="{FF2B5EF4-FFF2-40B4-BE49-F238E27FC236}">
                <a16:creationId xmlns:a16="http://schemas.microsoft.com/office/drawing/2014/main" id="{4D9D8AE5-D61E-40CE-9343-927DC9F92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14" y="1989138"/>
            <a:ext cx="58324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fr-FR"/>
          </a:p>
        </p:txBody>
      </p:sp>
      <p:sp>
        <p:nvSpPr>
          <p:cNvPr id="12293" name="Rectangle 19">
            <a:extLst>
              <a:ext uri="{FF2B5EF4-FFF2-40B4-BE49-F238E27FC236}">
                <a16:creationId xmlns:a16="http://schemas.microsoft.com/office/drawing/2014/main" id="{8EA908D2-58C8-45C7-969B-7DE40A1BA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204418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/>
          </a:p>
        </p:txBody>
      </p:sp>
      <p:pic>
        <p:nvPicPr>
          <p:cNvPr id="12295" name="Image 7" descr="G:\Valence\VALENCE D'AGEN 2019 2020\Forum\Photos Lycée.jpg">
            <a:extLst>
              <a:ext uri="{FF2B5EF4-FFF2-40B4-BE49-F238E27FC236}">
                <a16:creationId xmlns:a16="http://schemas.microsoft.com/office/drawing/2014/main" id="{2EBD56C8-8B66-4143-9AAB-1F4906800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1071563"/>
            <a:ext cx="8643938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731172" y="451945"/>
            <a:ext cx="5339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hlinkClick r:id="rId4"/>
              </a:rPr>
              <a:t>0800899g@ac-toulouse.fr</a:t>
            </a:r>
            <a:endParaRPr lang="fr-FR" b="1" dirty="0" smtClean="0"/>
          </a:p>
          <a:p>
            <a:pPr algn="ctr"/>
            <a:r>
              <a:rPr lang="fr-FR" b="1" dirty="0" smtClean="0">
                <a:hlinkClick r:id="rId5"/>
              </a:rPr>
              <a:t>https://jean-baylet.mon-ent-occitanie.fr/</a:t>
            </a:r>
            <a:endParaRPr lang="fr-FR" b="1" dirty="0" smtClean="0"/>
          </a:p>
          <a:p>
            <a:pPr algn="ctr"/>
            <a:endParaRPr lang="fr-FR" b="1" dirty="0"/>
          </a:p>
        </p:txBody>
      </p:sp>
    </p:spTree>
  </p:cSld>
  <p:clrMapOvr>
    <a:masterClrMapping/>
  </p:clrMapOvr>
  <p:transition spd="med" advClick="0" advTm="3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2496341" y="1989140"/>
            <a:ext cx="8553453" cy="475297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t" anchorCtr="0" compatLnSpc="1"/>
          <a:lstStyle/>
          <a:p>
            <a:pPr marL="338135" indent="-338135" defTabSz="449263">
              <a:lnSpc>
                <a:spcPct val="90000"/>
              </a:lnSpc>
              <a:spcBef>
                <a:spcPts val="700"/>
              </a:spcBef>
              <a:buClr>
                <a:srgbClr val="009900"/>
              </a:buClr>
              <a:buSzPct val="100000"/>
              <a:buFont typeface="Arial" pitchFamily="34"/>
              <a:buChar char="•"/>
              <a:tabLst>
                <a:tab pos="338135" algn="l"/>
                <a:tab pos="785806" algn="l"/>
                <a:tab pos="1235069" algn="l"/>
                <a:tab pos="1684332" algn="l"/>
                <a:tab pos="2133595" algn="l"/>
                <a:tab pos="2582858" algn="l"/>
                <a:tab pos="3032121" algn="l"/>
                <a:tab pos="3481385" algn="l"/>
                <a:tab pos="3930648" algn="l"/>
                <a:tab pos="4379911" algn="l"/>
                <a:tab pos="4829174" algn="l"/>
                <a:tab pos="5278437" algn="l"/>
                <a:tab pos="5727700" algn="l"/>
                <a:tab pos="6176963" algn="l"/>
                <a:tab pos="6626226" algn="l"/>
                <a:tab pos="7075489" algn="l"/>
                <a:tab pos="7524742" algn="l"/>
                <a:tab pos="7974005" algn="l"/>
                <a:tab pos="8423268" algn="l"/>
                <a:tab pos="8872531" algn="l"/>
                <a:tab pos="9321794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dirty="0">
                <a:solidFill>
                  <a:srgbClr val="009900"/>
                </a:solidFill>
                <a:latin typeface="Century Gothic"/>
                <a:ea typeface="Microsoft YaHei" pitchFamily="34"/>
              </a:rPr>
              <a:t>Voie GENERALE : </a:t>
            </a:r>
            <a:r>
              <a:rPr lang="fr-FR" sz="2800" dirty="0">
                <a:solidFill>
                  <a:srgbClr val="009900"/>
                </a:solidFill>
                <a:latin typeface="Century Gothic"/>
                <a:ea typeface="Microsoft YaHei" pitchFamily="34"/>
              </a:rPr>
              <a:t>Enseignement théorique et abstrait. Réfléchir, analyser, </a:t>
            </a:r>
            <a:r>
              <a:rPr lang="fr-FR" sz="2800" dirty="0" smtClean="0">
                <a:solidFill>
                  <a:srgbClr val="009900"/>
                </a:solidFill>
                <a:latin typeface="Century Gothic"/>
                <a:ea typeface="Microsoft YaHei" pitchFamily="34"/>
              </a:rPr>
              <a:t>synthétiser</a:t>
            </a:r>
            <a:endParaRPr lang="fr-FR" sz="2800" dirty="0">
              <a:solidFill>
                <a:srgbClr val="009900"/>
              </a:solidFill>
              <a:latin typeface="Century Gothic"/>
              <a:ea typeface="Microsoft YaHei" pitchFamily="34"/>
            </a:endParaRPr>
          </a:p>
          <a:p>
            <a:pPr defTabSz="449263">
              <a:lnSpc>
                <a:spcPct val="90000"/>
              </a:lnSpc>
              <a:spcBef>
                <a:spcPts val="700"/>
              </a:spcBef>
              <a:tabLst>
                <a:tab pos="338135" algn="l"/>
                <a:tab pos="785817" algn="l"/>
                <a:tab pos="1235070" algn="l"/>
                <a:tab pos="1684333" algn="l"/>
                <a:tab pos="2133596" algn="l"/>
                <a:tab pos="2582859" algn="l"/>
                <a:tab pos="3032122" algn="l"/>
                <a:tab pos="3481385" algn="l"/>
                <a:tab pos="3930648" algn="l"/>
                <a:tab pos="4379911" algn="l"/>
                <a:tab pos="4829175" algn="l"/>
                <a:tab pos="5278438" algn="l"/>
                <a:tab pos="5727701" algn="l"/>
                <a:tab pos="6176964" algn="l"/>
                <a:tab pos="6626227" algn="l"/>
                <a:tab pos="7075490" algn="l"/>
                <a:tab pos="7524753" algn="l"/>
                <a:tab pos="7974016" algn="l"/>
                <a:tab pos="8423279" algn="l"/>
                <a:tab pos="8872542" algn="l"/>
                <a:tab pos="9321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dirty="0">
                <a:solidFill>
                  <a:srgbClr val="009900"/>
                </a:solidFill>
                <a:latin typeface="Century Gothic"/>
                <a:ea typeface="Microsoft YaHei" pitchFamily="34"/>
              </a:rPr>
              <a:t> </a:t>
            </a:r>
          </a:p>
          <a:p>
            <a:pPr marL="338135" indent="-338135" defTabSz="449263">
              <a:spcBef>
                <a:spcPts val="700"/>
              </a:spcBef>
              <a:buClr>
                <a:srgbClr val="FF6600"/>
              </a:buClr>
              <a:buSzPct val="100000"/>
              <a:buFont typeface="Arial" pitchFamily="34"/>
              <a:buChar char="•"/>
              <a:tabLst>
                <a:tab pos="338135" algn="l"/>
                <a:tab pos="785806" algn="l"/>
                <a:tab pos="1235069" algn="l"/>
                <a:tab pos="1684332" algn="l"/>
                <a:tab pos="2133595" algn="l"/>
                <a:tab pos="2582858" algn="l"/>
                <a:tab pos="3032121" algn="l"/>
                <a:tab pos="3481385" algn="l"/>
                <a:tab pos="3930648" algn="l"/>
                <a:tab pos="4379911" algn="l"/>
                <a:tab pos="4829174" algn="l"/>
                <a:tab pos="5278437" algn="l"/>
                <a:tab pos="5727700" algn="l"/>
                <a:tab pos="6176963" algn="l"/>
                <a:tab pos="6626226" algn="l"/>
                <a:tab pos="7075489" algn="l"/>
                <a:tab pos="7524742" algn="l"/>
                <a:tab pos="7974005" algn="l"/>
                <a:tab pos="8423268" algn="l"/>
                <a:tab pos="8872531" algn="l"/>
                <a:tab pos="9321794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dirty="0">
                <a:solidFill>
                  <a:srgbClr val="FF6600"/>
                </a:solidFill>
                <a:latin typeface="Century Gothic"/>
                <a:ea typeface="Microsoft YaHei" pitchFamily="34"/>
              </a:rPr>
              <a:t>Voie TECHNOLOGIQUE : </a:t>
            </a:r>
          </a:p>
          <a:p>
            <a:pPr defTabSz="449263">
              <a:spcBef>
                <a:spcPts val="700"/>
              </a:spcBef>
              <a:tabLst>
                <a:tab pos="338135" algn="l"/>
                <a:tab pos="785817" algn="l"/>
                <a:tab pos="1235070" algn="l"/>
                <a:tab pos="1684333" algn="l"/>
                <a:tab pos="2133596" algn="l"/>
                <a:tab pos="2582859" algn="l"/>
                <a:tab pos="3032122" algn="l"/>
                <a:tab pos="3481385" algn="l"/>
                <a:tab pos="3930648" algn="l"/>
                <a:tab pos="4379911" algn="l"/>
                <a:tab pos="4829175" algn="l"/>
                <a:tab pos="5278438" algn="l"/>
                <a:tab pos="5727701" algn="l"/>
                <a:tab pos="6176964" algn="l"/>
                <a:tab pos="6626227" algn="l"/>
                <a:tab pos="7075490" algn="l"/>
                <a:tab pos="7524753" algn="l"/>
                <a:tab pos="7974016" algn="l"/>
                <a:tab pos="8423279" algn="l"/>
                <a:tab pos="8872542" algn="l"/>
                <a:tab pos="9321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dirty="0">
                <a:solidFill>
                  <a:srgbClr val="FF6600"/>
                </a:solidFill>
                <a:latin typeface="Century Gothic"/>
                <a:ea typeface="Microsoft YaHei" pitchFamily="34"/>
              </a:rPr>
              <a:t>Enseignement appliqué : observation, </a:t>
            </a:r>
            <a:r>
              <a:rPr lang="fr-FR" sz="2800" dirty="0" smtClean="0">
                <a:solidFill>
                  <a:srgbClr val="FF6600"/>
                </a:solidFill>
                <a:latin typeface="Century Gothic"/>
                <a:ea typeface="Microsoft YaHei" pitchFamily="34"/>
              </a:rPr>
              <a:t>expérimentation. Pédagogie de projet</a:t>
            </a:r>
            <a:endParaRPr lang="fr-FR" sz="2800" dirty="0">
              <a:solidFill>
                <a:srgbClr val="FF6600"/>
              </a:solidFill>
              <a:latin typeface="Century Gothic"/>
              <a:ea typeface="Microsoft YaHei" pitchFamily="34"/>
            </a:endParaRPr>
          </a:p>
          <a:p>
            <a:pPr marL="338135" indent="-338135" defTabSz="449263">
              <a:spcBef>
                <a:spcPts val="700"/>
              </a:spcBef>
              <a:buClr>
                <a:srgbClr val="0000FF"/>
              </a:buClr>
              <a:buSzPct val="100000"/>
              <a:buFont typeface="Arial" pitchFamily="34"/>
              <a:buChar char="•"/>
              <a:tabLst>
                <a:tab pos="338135" algn="l"/>
                <a:tab pos="785806" algn="l"/>
                <a:tab pos="1235069" algn="l"/>
                <a:tab pos="1684332" algn="l"/>
                <a:tab pos="2133595" algn="l"/>
                <a:tab pos="2582858" algn="l"/>
                <a:tab pos="3032121" algn="l"/>
                <a:tab pos="3481385" algn="l"/>
                <a:tab pos="3930648" algn="l"/>
                <a:tab pos="4379911" algn="l"/>
                <a:tab pos="4829174" algn="l"/>
                <a:tab pos="5278437" algn="l"/>
                <a:tab pos="5727700" algn="l"/>
                <a:tab pos="6176963" algn="l"/>
                <a:tab pos="6626226" algn="l"/>
                <a:tab pos="7075489" algn="l"/>
                <a:tab pos="7524742" algn="l"/>
                <a:tab pos="7974005" algn="l"/>
                <a:tab pos="8423268" algn="l"/>
                <a:tab pos="8872531" algn="l"/>
                <a:tab pos="9321794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dirty="0">
                <a:solidFill>
                  <a:srgbClr val="0070C0"/>
                </a:solidFill>
                <a:latin typeface="Century Gothic"/>
                <a:ea typeface="Microsoft YaHei" pitchFamily="34"/>
              </a:rPr>
              <a:t>Voie PROFESSIONNELLE </a:t>
            </a:r>
            <a:r>
              <a:rPr lang="fr-FR" sz="3600" b="1" dirty="0">
                <a:solidFill>
                  <a:srgbClr val="0070C0"/>
                </a:solidFill>
                <a:latin typeface="Century Gothic"/>
                <a:ea typeface="Microsoft YaHei" pitchFamily="34"/>
              </a:rPr>
              <a:t>: </a:t>
            </a:r>
            <a:r>
              <a:rPr lang="fr-FR" sz="2800" dirty="0">
                <a:solidFill>
                  <a:srgbClr val="0070C0"/>
                </a:solidFill>
                <a:latin typeface="Century Gothic"/>
                <a:ea typeface="Microsoft YaHei" pitchFamily="34"/>
              </a:rPr>
              <a:t>Acquisitions de connaissances et de savoir-faire + périodes de formation en entreprise</a:t>
            </a:r>
          </a:p>
          <a:p>
            <a:pPr algn="ctr" defTabSz="449263">
              <a:spcBef>
                <a:spcPts val="700"/>
              </a:spcBef>
              <a:tabLst>
                <a:tab pos="338135" algn="l"/>
                <a:tab pos="785817" algn="l"/>
                <a:tab pos="1235070" algn="l"/>
                <a:tab pos="1684333" algn="l"/>
                <a:tab pos="2133596" algn="l"/>
                <a:tab pos="2582859" algn="l"/>
                <a:tab pos="3032122" algn="l"/>
                <a:tab pos="3481385" algn="l"/>
                <a:tab pos="3930648" algn="l"/>
                <a:tab pos="4379911" algn="l"/>
                <a:tab pos="4829175" algn="l"/>
                <a:tab pos="5278438" algn="l"/>
                <a:tab pos="5727701" algn="l"/>
                <a:tab pos="6176964" algn="l"/>
                <a:tab pos="6626227" algn="l"/>
                <a:tab pos="7075490" algn="l"/>
                <a:tab pos="7524753" algn="l"/>
                <a:tab pos="7974016" algn="l"/>
                <a:tab pos="8423279" algn="l"/>
                <a:tab pos="8872542" algn="l"/>
                <a:tab pos="9321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dirty="0">
              <a:solidFill>
                <a:srgbClr val="0000FF"/>
              </a:solidFill>
              <a:latin typeface="Arial" pitchFamily="34"/>
              <a:ea typeface="Microsoft YaHei" pitchFamily="34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2496340" y="333372"/>
            <a:ext cx="8229600" cy="131127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6798" rIns="90004" bIns="46798" anchor="ctr" anchorCtr="1" compatLnSpc="1"/>
          <a:lstStyle/>
          <a:p>
            <a:pPr algn="ctr" defTabSz="449263">
              <a:tabLst>
                <a:tab pos="0" algn="l"/>
                <a:tab pos="447671" algn="l"/>
                <a:tab pos="896934" algn="l"/>
                <a:tab pos="1346197" algn="l"/>
                <a:tab pos="1795460" algn="l"/>
                <a:tab pos="2244723" algn="l"/>
                <a:tab pos="2693986" algn="l"/>
                <a:tab pos="3143250" algn="l"/>
                <a:tab pos="3592513" algn="l"/>
                <a:tab pos="4041776" algn="l"/>
                <a:tab pos="4491039" algn="l"/>
                <a:tab pos="4940302" algn="l"/>
                <a:tab pos="5389565" algn="l"/>
                <a:tab pos="5838828" algn="l"/>
                <a:tab pos="6288091" algn="l"/>
                <a:tab pos="6737354" algn="l"/>
                <a:tab pos="7186617" algn="l"/>
                <a:tab pos="7635870" algn="l"/>
                <a:tab pos="8085133" algn="l"/>
                <a:tab pos="8534396" algn="l"/>
                <a:tab pos="89836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>
                <a:solidFill>
                  <a:srgbClr val="4A7090"/>
                </a:solidFill>
                <a:latin typeface="Century Gothic"/>
                <a:ea typeface="Microsoft YaHei" pitchFamily="34"/>
              </a:rPr>
              <a:t>3 types de baccalauréat …</a:t>
            </a:r>
            <a:br>
              <a:rPr lang="fr-FR" sz="4000" b="1">
                <a:solidFill>
                  <a:srgbClr val="4A7090"/>
                </a:solidFill>
                <a:latin typeface="Century Gothic"/>
                <a:ea typeface="Microsoft YaHei" pitchFamily="34"/>
              </a:rPr>
            </a:br>
            <a:r>
              <a:rPr lang="fr-FR" sz="4000" b="1">
                <a:solidFill>
                  <a:srgbClr val="4A7090"/>
                </a:solidFill>
                <a:latin typeface="Century Gothic"/>
                <a:ea typeface="Microsoft YaHei" pitchFamily="34"/>
              </a:rPr>
              <a:t>3 façons d’étudier …</a:t>
            </a:r>
          </a:p>
        </p:txBody>
      </p:sp>
    </p:spTree>
    <p:extLst>
      <p:ext uri="{BB962C8B-B14F-4D97-AF65-F5344CB8AC3E}">
        <p14:creationId xmlns:p14="http://schemas.microsoft.com/office/powerpoint/2010/main" val="270110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LA VOIE  PROFESSIONNELLE AU LYCEE JEAN BAYLET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4207" y="1807779"/>
            <a:ext cx="9770405" cy="4103443"/>
          </a:xfrm>
        </p:spPr>
        <p:txBody>
          <a:bodyPr>
            <a:normAutofit fontScale="92500" lnSpcReduction="20000"/>
          </a:bodyPr>
          <a:lstStyle/>
          <a:p>
            <a:r>
              <a:rPr lang="fr-FR" sz="2200" b="1" dirty="0" smtClean="0">
                <a:solidFill>
                  <a:srgbClr val="FF0000"/>
                </a:solidFill>
              </a:rPr>
              <a:t>3 Certificats d’Aptitude Professionnelle ( C.A.P.)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200" dirty="0"/>
              <a:t>2 ans de 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200" dirty="0"/>
              <a:t>12 à 14 semaines de </a:t>
            </a:r>
            <a:r>
              <a:rPr lang="fr-FR" sz="2200" dirty="0" smtClean="0"/>
              <a:t>PFMP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2200" b="1" dirty="0" smtClean="0">
                <a:solidFill>
                  <a:srgbClr val="00B0F0"/>
                </a:solidFill>
              </a:rPr>
              <a:t>4  BACCALAUREATS PROFESSIONNELS  </a:t>
            </a:r>
            <a:endParaRPr lang="fr-FR" sz="2200" b="1" dirty="0">
              <a:solidFill>
                <a:srgbClr val="00B0F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sz="2200" dirty="0" smtClean="0"/>
              <a:t>3 ans de 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2200" dirty="0" smtClean="0"/>
              <a:t>20 à 22 semaines de PFMP</a:t>
            </a:r>
          </a:p>
          <a:p>
            <a:pPr>
              <a:buFont typeface="Wingdings" panose="05000000000000000000" pitchFamily="2" charset="2"/>
              <a:buChar char="q"/>
            </a:pPr>
            <a:endParaRPr lang="fr-FR" dirty="0"/>
          </a:p>
          <a:p>
            <a:pPr>
              <a:buFont typeface="Wingdings" panose="05000000000000000000" pitchFamily="2" charset="2"/>
              <a:buChar char="v"/>
            </a:pPr>
            <a:r>
              <a:rPr lang="fr-FR" sz="2200" b="1" u="sng" dirty="0" smtClean="0"/>
              <a:t>Des enseignements généraux </a:t>
            </a:r>
            <a:r>
              <a:rPr lang="fr-FR" sz="2200" dirty="0" smtClean="0"/>
              <a:t>: maths , sciences, LV, français, </a:t>
            </a:r>
            <a:r>
              <a:rPr lang="fr-FR" sz="2200" dirty="0" err="1" smtClean="0"/>
              <a:t>hist</a:t>
            </a:r>
            <a:r>
              <a:rPr lang="fr-FR" sz="2200" dirty="0" smtClean="0"/>
              <a:t> géo, EPS, Arts appliqués,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FR" sz="2200" b="1" u="sng" dirty="0" smtClean="0"/>
              <a:t>Des enseignements professionnels </a:t>
            </a:r>
            <a:r>
              <a:rPr lang="fr-FR" sz="2200" dirty="0" smtClean="0"/>
              <a:t>liés à la spécialité, Economie, Prévention Santé Environnement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xplosion 2 3"/>
          <p:cNvSpPr/>
          <p:nvPr/>
        </p:nvSpPr>
        <p:spPr>
          <a:xfrm>
            <a:off x="5570482" y="5528440"/>
            <a:ext cx="3741683" cy="1329559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Co-interventions</a:t>
            </a:r>
            <a:endParaRPr lang="fr-FR" b="1" dirty="0"/>
          </a:p>
        </p:txBody>
      </p:sp>
      <p:sp>
        <p:nvSpPr>
          <p:cNvPr id="5" name="Étoile à 32 branches 4"/>
          <p:cNvSpPr/>
          <p:nvPr/>
        </p:nvSpPr>
        <p:spPr>
          <a:xfrm>
            <a:off x="8996854" y="5614305"/>
            <a:ext cx="2827283" cy="1051034"/>
          </a:xfrm>
          <a:prstGeom prst="star3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Chef d’</a:t>
            </a:r>
            <a:r>
              <a:rPr lang="fr-FR" sz="2000" b="1" dirty="0" err="1" smtClean="0"/>
              <a:t>oeuvre</a:t>
            </a:r>
            <a:endParaRPr lang="fr-FR" sz="2000" b="1" dirty="0"/>
          </a:p>
        </p:txBody>
      </p:sp>
      <p:sp>
        <p:nvSpPr>
          <p:cNvPr id="6" name="Bulle ronde 5"/>
          <p:cNvSpPr/>
          <p:nvPr/>
        </p:nvSpPr>
        <p:spPr>
          <a:xfrm>
            <a:off x="9080938" y="2722179"/>
            <a:ext cx="2186152" cy="1397876"/>
          </a:xfrm>
          <a:prstGeom prst="wedgeEllipseCallou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30 h de cours max.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553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3C3C098-239A-4494-8ACB-69EBB85D40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03388" y="115888"/>
            <a:ext cx="8763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altLang="fr-FR" sz="4000" b="1" dirty="0">
                <a:solidFill>
                  <a:srgbClr val="00B0F0"/>
                </a:solidFill>
              </a:rPr>
              <a:t>POLE MAINTENANCE DE VEHICULES </a:t>
            </a:r>
            <a:r>
              <a:rPr lang="fr-FR" altLang="fr-FR" sz="4000" b="1" dirty="0" smtClean="0">
                <a:solidFill>
                  <a:srgbClr val="00B0F0"/>
                </a:solidFill>
              </a:rPr>
              <a:t>Véhicule particuliers </a:t>
            </a:r>
            <a:endParaRPr lang="fr-FR" altLang="fr-FR" sz="4000" b="1" dirty="0">
              <a:solidFill>
                <a:srgbClr val="00B0F0"/>
              </a:solidFill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6790F5E-ECE1-43A8-8869-1FFCA7B8E0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1219200"/>
            <a:ext cx="8280400" cy="76993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fr-FR" altLang="fr-FR" sz="3000" b="1" dirty="0"/>
              <a:t>BAC PROFESSIONNEL </a:t>
            </a:r>
            <a:endParaRPr lang="fr-FR" altLang="fr-FR" sz="3000" b="1" dirty="0" smtClean="0"/>
          </a:p>
          <a:p>
            <a:pPr algn="ctr"/>
            <a:r>
              <a:rPr lang="fr-FR" altLang="fr-FR" sz="2800" b="1" dirty="0" smtClean="0">
                <a:solidFill>
                  <a:schemeClr val="tx1">
                    <a:lumMod val="95000"/>
                  </a:schemeClr>
                </a:solidFill>
              </a:rPr>
              <a:t>CAP </a:t>
            </a:r>
            <a:endParaRPr lang="fr-FR" altLang="fr-FR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7412" name="Text Box 10">
            <a:extLst>
              <a:ext uri="{FF2B5EF4-FFF2-40B4-BE49-F238E27FC236}">
                <a16:creationId xmlns:a16="http://schemas.microsoft.com/office/drawing/2014/main" id="{6C86E073-01AC-4703-9339-EBD50CF12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2349501"/>
            <a:ext cx="3311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fr-FR"/>
          </a:p>
        </p:txBody>
      </p:sp>
      <p:pic>
        <p:nvPicPr>
          <p:cNvPr id="13324" name="Picture 12" descr="L">
            <a:extLst>
              <a:ext uri="{FF2B5EF4-FFF2-40B4-BE49-F238E27FC236}">
                <a16:creationId xmlns:a16="http://schemas.microsoft.com/office/drawing/2014/main" id="{D3462D0F-9024-4071-9028-24252F955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773" y="1968779"/>
            <a:ext cx="4792116" cy="359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4" descr="100e0238">
            <a:extLst>
              <a:ext uri="{FF2B5EF4-FFF2-40B4-BE49-F238E27FC236}">
                <a16:creationId xmlns:a16="http://schemas.microsoft.com/office/drawing/2014/main" id="{76CB8A89-D2C0-4C41-A964-17C00AB0A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338514"/>
            <a:ext cx="4429125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 advAuto="30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6735B094-26EE-47DC-AB1C-9E3FE066AA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6413" y="0"/>
            <a:ext cx="8763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fr-FR" altLang="fr-FR" sz="4000" b="1" dirty="0" smtClean="0">
                <a:solidFill>
                  <a:srgbClr val="00B0F0"/>
                </a:solidFill>
              </a:rPr>
              <a:t>Pôle MAINTENANCE </a:t>
            </a:r>
            <a:r>
              <a:rPr lang="fr-FR" altLang="fr-FR" sz="4000" b="1" dirty="0">
                <a:solidFill>
                  <a:srgbClr val="00B0F0"/>
                </a:solidFill>
              </a:rPr>
              <a:t>DES VEHICULES DE TRANSPORT ROUTIER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85CE8405-6816-415A-8AF8-49462C0513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24063" y="1285875"/>
            <a:ext cx="7561262" cy="4432300"/>
          </a:xfrm>
        </p:spPr>
        <p:txBody>
          <a:bodyPr>
            <a:normAutofit/>
          </a:bodyPr>
          <a:lstStyle/>
          <a:p>
            <a:pPr algn="ctr">
              <a:buFont typeface="Wingdings 2" panose="05020102010507070707" pitchFamily="18" charset="2"/>
              <a:buNone/>
            </a:pPr>
            <a:r>
              <a:rPr lang="fr-FR" altLang="fr-FR" sz="2400" b="1" dirty="0"/>
              <a:t>BAC </a:t>
            </a:r>
            <a:r>
              <a:rPr lang="fr-FR" altLang="fr-FR" sz="2400" b="1" dirty="0" smtClean="0"/>
              <a:t>PROFESSIONNEL</a:t>
            </a:r>
            <a:endParaRPr lang="fr-FR" altLang="fr-FR" sz="2400" b="1" dirty="0"/>
          </a:p>
        </p:txBody>
      </p:sp>
      <p:sp>
        <p:nvSpPr>
          <p:cNvPr id="16388" name="Text Box 5">
            <a:extLst>
              <a:ext uri="{FF2B5EF4-FFF2-40B4-BE49-F238E27FC236}">
                <a16:creationId xmlns:a16="http://schemas.microsoft.com/office/drawing/2014/main" id="{4A64A881-00CB-47BD-8BFF-F3E947EB8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3" y="1844676"/>
            <a:ext cx="7200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fr-FR"/>
          </a:p>
        </p:txBody>
      </p:sp>
      <p:pic>
        <p:nvPicPr>
          <p:cNvPr id="15368" name="Picture 8" descr="DSCN3878">
            <a:extLst>
              <a:ext uri="{FF2B5EF4-FFF2-40B4-BE49-F238E27FC236}">
                <a16:creationId xmlns:a16="http://schemas.microsoft.com/office/drawing/2014/main" id="{FC6042B1-1530-46D4-94C6-6E2BAAD9A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14689"/>
            <a:ext cx="41465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>
            <a:extLst>
              <a:ext uri="{FF2B5EF4-FFF2-40B4-BE49-F238E27FC236}">
                <a16:creationId xmlns:a16="http://schemas.microsoft.com/office/drawing/2014/main" id="{AFB6EB47-9211-4873-A01C-D78B70A8F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2425701"/>
            <a:ext cx="4291012" cy="321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 advAuto="3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6631F0AE-4152-4CF4-A56D-DCABE35CC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74825" y="188914"/>
            <a:ext cx="8686800" cy="11398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altLang="fr-FR" sz="4400" b="1" dirty="0">
                <a:solidFill>
                  <a:srgbClr val="00B0F0"/>
                </a:solidFill>
              </a:rPr>
              <a:t>POLE LOGISTIQUE</a:t>
            </a:r>
          </a:p>
        </p:txBody>
      </p:sp>
      <p:sp>
        <p:nvSpPr>
          <p:cNvPr id="21507" name="Text Box 3">
            <a:extLst>
              <a:ext uri="{FF2B5EF4-FFF2-40B4-BE49-F238E27FC236}">
                <a16:creationId xmlns:a16="http://schemas.microsoft.com/office/drawing/2014/main" id="{D57189D3-26EA-4513-BF37-A111DB6C0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486" y="936324"/>
            <a:ext cx="420903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fr-FR" altLang="fr-FR" b="1" dirty="0">
                <a:solidFill>
                  <a:srgbClr val="000000"/>
                </a:solidFill>
              </a:rPr>
              <a:t>        </a:t>
            </a:r>
            <a:r>
              <a:rPr lang="fr-FR" altLang="fr-FR" b="1" dirty="0" smtClean="0">
                <a:solidFill>
                  <a:srgbClr val="000000"/>
                </a:solidFill>
              </a:rPr>
              <a:t> </a:t>
            </a:r>
            <a:r>
              <a:rPr lang="fr-FR" altLang="fr-FR" b="1" dirty="0" smtClean="0"/>
              <a:t>CAP</a:t>
            </a:r>
            <a:endParaRPr lang="fr-FR" altLang="fr-FR" b="1" dirty="0"/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q"/>
            </a:pPr>
            <a:r>
              <a:rPr lang="fr-FR" altLang="fr-FR" b="1" dirty="0" smtClean="0"/>
              <a:t> </a:t>
            </a:r>
            <a:r>
              <a:rPr lang="fr-FR" altLang="fr-FR" b="1" dirty="0"/>
              <a:t>BAC </a:t>
            </a:r>
            <a:r>
              <a:rPr lang="fr-FR" altLang="fr-FR" b="1" dirty="0" smtClean="0"/>
              <a:t>PROFESSIONNEL </a:t>
            </a:r>
            <a:endParaRPr lang="fr-FR" altLang="fr-FR" b="1" dirty="0">
              <a:solidFill>
                <a:srgbClr val="000000"/>
              </a:solidFill>
            </a:endParaRPr>
          </a:p>
        </p:txBody>
      </p:sp>
      <p:pic>
        <p:nvPicPr>
          <p:cNvPr id="19460" name="Picture 8" descr="L">
            <a:extLst>
              <a:ext uri="{FF2B5EF4-FFF2-40B4-BE49-F238E27FC236}">
                <a16:creationId xmlns:a16="http://schemas.microsoft.com/office/drawing/2014/main" id="{1F200C37-19FF-447D-A29F-42BC4AE5F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844675"/>
            <a:ext cx="6408738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7662B087-605D-4A12-876A-B854334521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51088" y="0"/>
            <a:ext cx="7670800" cy="928688"/>
          </a:xfrm>
        </p:spPr>
        <p:txBody>
          <a:bodyPr/>
          <a:lstStyle/>
          <a:p>
            <a:pPr algn="ctr">
              <a:defRPr/>
            </a:pPr>
            <a:r>
              <a:rPr lang="fr-FR" altLang="fr-FR" sz="4400" b="1" dirty="0">
                <a:solidFill>
                  <a:srgbClr val="00B0F0"/>
                </a:solidFill>
              </a:rPr>
              <a:t>LES METIERS DU TRANSPORT</a:t>
            </a:r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623E968B-3897-4FF6-80BA-D418F319A22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38314" y="500064"/>
            <a:ext cx="8785225" cy="1133475"/>
          </a:xfrm>
        </p:spPr>
        <p:txBody>
          <a:bodyPr>
            <a:normAutofit fontScale="92500" lnSpcReduction="20000"/>
          </a:bodyPr>
          <a:lstStyle/>
          <a:p>
            <a:pPr>
              <a:buFont typeface="Wingdings 2"/>
              <a:buChar char=""/>
              <a:defRPr/>
            </a:pPr>
            <a:endParaRPr lang="fr-FR" altLang="fr-FR" dirty="0"/>
          </a:p>
          <a:p>
            <a:pPr lvl="1" algn="ctr">
              <a:buFont typeface="Wingdings" panose="05000000000000000000" pitchFamily="2" charset="2"/>
              <a:buChar char="q"/>
              <a:defRPr/>
            </a:pPr>
            <a:r>
              <a:rPr lang="fr-FR" altLang="fr-FR" sz="2400" b="1" dirty="0" smtClean="0">
                <a:solidFill>
                  <a:schemeClr val="tx1">
                    <a:lumMod val="95000"/>
                  </a:schemeClr>
                </a:solidFill>
              </a:rPr>
              <a:t> BAC PROFESSIONNEL </a:t>
            </a:r>
            <a:endParaRPr lang="fr-FR" altLang="fr-FR" sz="2400" b="1" dirty="0">
              <a:solidFill>
                <a:schemeClr val="tx1">
                  <a:lumMod val="95000"/>
                </a:schemeClr>
              </a:solidFill>
            </a:endParaRPr>
          </a:p>
          <a:p>
            <a:pPr lvl="1" algn="ctr">
              <a:buFont typeface="Wingdings" panose="05000000000000000000" pitchFamily="2" charset="2"/>
              <a:buChar char="q"/>
              <a:defRPr/>
            </a:pPr>
            <a:r>
              <a:rPr lang="fr-FR" altLang="fr-FR" sz="2400" b="1" dirty="0">
                <a:solidFill>
                  <a:schemeClr val="tx1">
                    <a:lumMod val="95000"/>
                  </a:schemeClr>
                </a:solidFill>
              </a:rPr>
              <a:t>CAP </a:t>
            </a:r>
            <a:r>
              <a:rPr lang="fr-FR" altLang="fr-FR" sz="2400" dirty="0">
                <a:solidFill>
                  <a:srgbClr val="000000"/>
                </a:solidFill>
              </a:rPr>
              <a:t>			</a:t>
            </a:r>
            <a:endParaRPr lang="fr-FR" altLang="fr-FR" sz="2000" dirty="0">
              <a:solidFill>
                <a:srgbClr val="000000"/>
              </a:solidFill>
            </a:endParaRPr>
          </a:p>
        </p:txBody>
      </p:sp>
      <p:pic>
        <p:nvPicPr>
          <p:cNvPr id="20484" name="Picture 6">
            <a:extLst>
              <a:ext uri="{FF2B5EF4-FFF2-40B4-BE49-F238E27FC236}">
                <a16:creationId xmlns:a16="http://schemas.microsoft.com/office/drawing/2014/main" id="{4B4382F1-5238-4F3A-8B6C-4C0435B6C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" b="179"/>
          <a:stretch>
            <a:fillRect/>
          </a:stretch>
        </p:blipFill>
        <p:spPr bwMode="auto">
          <a:xfrm>
            <a:off x="3024188" y="2000250"/>
            <a:ext cx="6286500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>
            <a:extLst>
              <a:ext uri="{FF2B5EF4-FFF2-40B4-BE49-F238E27FC236}">
                <a16:creationId xmlns:a16="http://schemas.microsoft.com/office/drawing/2014/main" id="{72BE3FB4-401C-418E-B253-8653349C0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5084763"/>
            <a:ext cx="82073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endParaRPr lang="fr-FR" altLang="fr-FR" sz="24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fr-FR" altLang="fr-FR" sz="2400" b="1">
                <a:latin typeface="Verdana" panose="020B0604030504040204" pitchFamily="34" charset="0"/>
              </a:rPr>
              <a:t>	  </a:t>
            </a:r>
            <a:r>
              <a:rPr lang="fr-FR" altLang="fr-FR" sz="2400" b="1">
                <a:solidFill>
                  <a:srgbClr val="FF0000"/>
                </a:solidFill>
                <a:latin typeface="Verdana" panose="020B0604030504040204" pitchFamily="34" charset="0"/>
              </a:rPr>
              <a:t>		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05B95703-6D1B-4563-A9B7-347FB2006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03388" y="188914"/>
            <a:ext cx="8699500" cy="1139825"/>
          </a:xfrm>
        </p:spPr>
        <p:txBody>
          <a:bodyPr vert="horz" lIns="91440" tIns="45720" rIns="91440" bIns="45720" rtlCol="0" anchor="t" anchorCtr="1">
            <a:normAutofit fontScale="90000"/>
          </a:bodyPr>
          <a:lstStyle/>
          <a:p>
            <a:pPr>
              <a:defRPr/>
            </a:pPr>
            <a:r>
              <a:rPr lang="fr-FR" altLang="fr-FR" sz="4400" b="1" dirty="0">
                <a:solidFill>
                  <a:srgbClr val="00B0F0"/>
                </a:solidFill>
              </a:rPr>
              <a:t>METIERS DE L’ELECTROTECHNIQUE</a:t>
            </a:r>
            <a:endParaRPr lang="fr-FR" altLang="fr-FR" b="1" dirty="0">
              <a:solidFill>
                <a:srgbClr val="00B0F0"/>
              </a:solidFill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3C8406D1-EF1E-4DD7-B130-1EAEB1A02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1412875"/>
            <a:ext cx="762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2000" b="1" dirty="0">
                <a:solidFill>
                  <a:srgbClr val="000000"/>
                </a:solidFill>
              </a:rPr>
              <a:t>                   </a:t>
            </a:r>
            <a:r>
              <a:rPr lang="fr-FR" altLang="fr-FR" sz="3200" dirty="0"/>
              <a:t>BAC </a:t>
            </a:r>
            <a:r>
              <a:rPr lang="fr-FR" altLang="fr-FR" sz="3200" dirty="0" smtClean="0"/>
              <a:t>PROFESSIONNEL</a:t>
            </a:r>
            <a:endParaRPr lang="fr-FR" altLang="fr-FR" sz="3200" dirty="0"/>
          </a:p>
        </p:txBody>
      </p:sp>
      <p:pic>
        <p:nvPicPr>
          <p:cNvPr id="18436" name="Picture 7" descr="photo 055">
            <a:extLst>
              <a:ext uri="{FF2B5EF4-FFF2-40B4-BE49-F238E27FC236}">
                <a16:creationId xmlns:a16="http://schemas.microsoft.com/office/drawing/2014/main" id="{3CEFC307-949B-48DD-948B-137A10290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6" y="2133601"/>
            <a:ext cx="5688013" cy="42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utoUpdateAnimBg="0"/>
    </p:bldLst>
  </p:timing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269</TotalTime>
  <Words>773</Words>
  <Application>Microsoft Office PowerPoint</Application>
  <PresentationFormat>Grand écran</PresentationFormat>
  <Paragraphs>164</Paragraphs>
  <Slides>19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36" baseType="lpstr">
      <vt:lpstr>Microsoft YaHei</vt:lpstr>
      <vt:lpstr>SimSun</vt:lpstr>
      <vt:lpstr>Arial</vt:lpstr>
      <vt:lpstr>Arial Black</vt:lpstr>
      <vt:lpstr>Arial Italic</vt:lpstr>
      <vt:lpstr>Arial Unicode MS</vt:lpstr>
      <vt:lpstr>Bradley Hand ITC</vt:lpstr>
      <vt:lpstr>Calibri</vt:lpstr>
      <vt:lpstr>Century Gothic</vt:lpstr>
      <vt:lpstr>Roboto</vt:lpstr>
      <vt:lpstr>Times New Roman</vt:lpstr>
      <vt:lpstr>Verdana</vt:lpstr>
      <vt:lpstr>Webdings</vt:lpstr>
      <vt:lpstr>Wingdings</vt:lpstr>
      <vt:lpstr>Wingdings 2</vt:lpstr>
      <vt:lpstr>Wingdings 3</vt:lpstr>
      <vt:lpstr>Brin</vt:lpstr>
      <vt:lpstr>LYCEE POLYVALENT JEAN BAYLET </vt:lpstr>
      <vt:lpstr>Présentation PowerPoint</vt:lpstr>
      <vt:lpstr>Présentation PowerPoint</vt:lpstr>
      <vt:lpstr>LA VOIE  PROFESSIONNELLE AU LYCEE JEAN BAYLET</vt:lpstr>
      <vt:lpstr>POLE MAINTENANCE DE VEHICULES Véhicule particuliers </vt:lpstr>
      <vt:lpstr>Pôle MAINTENANCE DES VEHICULES DE TRANSPORT ROUTIER</vt:lpstr>
      <vt:lpstr>POLE LOGISTIQUE</vt:lpstr>
      <vt:lpstr>LES METIERS DU TRANSPORT</vt:lpstr>
      <vt:lpstr>METIERS DE L’ELECTROTECHNIQUE</vt:lpstr>
      <vt:lpstr>BACS PROFESSIONNELS </vt:lpstr>
      <vt:lpstr>CAP : CERTIFICAT d’APTITUDE PROFESSIONNELLE</vt:lpstr>
      <vt:lpstr>LYCEE des METIERS du TRANSPORT et de la LOGISTIQUE</vt:lpstr>
      <vt:lpstr>La VOIE GENERALE et TECHNOLOGIQUE au LYCEE Jean BAYLET</vt:lpstr>
      <vt:lpstr>La VOIE GENERALE et TECHNOLOGIQUE au LYCEE Jean BAYLET</vt:lpstr>
      <vt:lpstr>Présentation PowerPoint</vt:lpstr>
      <vt:lpstr>Après la SGT : la voie générale </vt:lpstr>
      <vt:lpstr>Après la SGT : la voie technologique</vt:lpstr>
      <vt:lpstr>APRES la SGT : voie technologique</vt:lpstr>
      <vt:lpstr>Informations complémentaires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LYCEE POLYVALENT JEAN BAYLET</dc:title>
  <dc:creator>LPO Baylet</dc:creator>
  <cp:lastModifiedBy>direction</cp:lastModifiedBy>
  <cp:revision>22</cp:revision>
  <dcterms:created xsi:type="dcterms:W3CDTF">2020-11-26T14:53:54Z</dcterms:created>
  <dcterms:modified xsi:type="dcterms:W3CDTF">2021-03-03T07:09:26Z</dcterms:modified>
</cp:coreProperties>
</file>